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6" r:id="rId5"/>
    <p:sldId id="267" r:id="rId6"/>
    <p:sldId id="268" r:id="rId7"/>
    <p:sldId id="269" r:id="rId8"/>
    <p:sldId id="261" r:id="rId9"/>
    <p:sldId id="271" r:id="rId10"/>
    <p:sldId id="301" r:id="rId11"/>
    <p:sldId id="272" r:id="rId12"/>
    <p:sldId id="273" r:id="rId13"/>
    <p:sldId id="274" r:id="rId14"/>
    <p:sldId id="275" r:id="rId15"/>
    <p:sldId id="276" r:id="rId16"/>
    <p:sldId id="277" r:id="rId17"/>
    <p:sldId id="298" r:id="rId18"/>
    <p:sldId id="264" r:id="rId19"/>
    <p:sldId id="279" r:id="rId20"/>
    <p:sldId id="280" r:id="rId21"/>
    <p:sldId id="281" r:id="rId22"/>
    <p:sldId id="282" r:id="rId23"/>
    <p:sldId id="292" r:id="rId24"/>
    <p:sldId id="283" r:id="rId25"/>
    <p:sldId id="284" r:id="rId26"/>
    <p:sldId id="285" r:id="rId27"/>
    <p:sldId id="286" r:id="rId28"/>
    <p:sldId id="287" r:id="rId29"/>
    <p:sldId id="288" r:id="rId30"/>
    <p:sldId id="289" r:id="rId31"/>
    <p:sldId id="294" r:id="rId32"/>
    <p:sldId id="295" r:id="rId33"/>
    <p:sldId id="297" r:id="rId34"/>
    <p:sldId id="290" r:id="rId35"/>
    <p:sldId id="291" r:id="rId36"/>
    <p:sldId id="293" r:id="rId37"/>
    <p:sldId id="299" r:id="rId38"/>
    <p:sldId id="300" r:id="rId39"/>
    <p:sldId id="265" r:id="rId4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137" d="100"/>
          <a:sy n="137" d="100"/>
        </p:scale>
        <p:origin x="213"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C7EEAF-C849-4460-95D6-A0641DD0AB72}"/>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70ED0CD-30B8-421C-9C6C-CFED8A74A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8BDD0AD-081C-4D8E-A9C2-4E5882861B36}"/>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5" name="Segnaposto piè di pagina 4">
            <a:extLst>
              <a:ext uri="{FF2B5EF4-FFF2-40B4-BE49-F238E27FC236}">
                <a16:creationId xmlns:a16="http://schemas.microsoft.com/office/drawing/2014/main" id="{16B502B1-5B46-4956-9A2A-DCDED6F5C79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CD8A156-911B-404B-8E46-AA9E77C61413}"/>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416822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B1C83E-CDEB-4A0C-AFFE-F4CDE2551E6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1CBFF97-094F-41B1-A363-ED1FE0CC733F}"/>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2512B07-A60E-4D72-9C4F-09A0CF2EBCE6}"/>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5" name="Segnaposto piè di pagina 4">
            <a:extLst>
              <a:ext uri="{FF2B5EF4-FFF2-40B4-BE49-F238E27FC236}">
                <a16:creationId xmlns:a16="http://schemas.microsoft.com/office/drawing/2014/main" id="{4CE6C77F-A020-4FA5-A7F2-FBC6A4BBD95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B5D8807-5A2D-4CCD-A18E-92A0FE913AD5}"/>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3147072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158C557-8AA2-41D6-92B7-EE5B63B83F0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0D4E016-2252-4728-8DB0-F92DF292C33E}"/>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7D108F-F148-4B86-A84E-945FB9018174}"/>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5" name="Segnaposto piè di pagina 4">
            <a:extLst>
              <a:ext uri="{FF2B5EF4-FFF2-40B4-BE49-F238E27FC236}">
                <a16:creationId xmlns:a16="http://schemas.microsoft.com/office/drawing/2014/main" id="{0B2F86CE-7266-4F86-BA76-9A1ECF963CC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07BB86F-12CA-4F70-BC4B-ABD32834FA14}"/>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2226313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88B76A-18BA-44A1-999D-E2AB3DE7F83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0EF80C4-84D0-40A9-BE7C-219588390F0E}"/>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6BD295-A940-4952-BC48-0D259F98AFBB}"/>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5" name="Segnaposto piè di pagina 4">
            <a:extLst>
              <a:ext uri="{FF2B5EF4-FFF2-40B4-BE49-F238E27FC236}">
                <a16:creationId xmlns:a16="http://schemas.microsoft.com/office/drawing/2014/main" id="{C8C73DFE-2EF0-48B1-B1BF-9C974BCB6BE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6802B6F-AFC3-4F86-BE4D-64A9A34FB40F}"/>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311563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BD4AE1-5F9C-4AC2-A690-A6FA4059207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92D58D9-E1A5-4976-BE6E-810275027F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34F590F3-F246-4AFF-9A09-4AF080796B11}"/>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5" name="Segnaposto piè di pagina 4">
            <a:extLst>
              <a:ext uri="{FF2B5EF4-FFF2-40B4-BE49-F238E27FC236}">
                <a16:creationId xmlns:a16="http://schemas.microsoft.com/office/drawing/2014/main" id="{639FA1B3-9AE9-4438-BA30-6778F84A1B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2375C9C-B34B-4F9B-913B-B0EABD706CF6}"/>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2378774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037F22-8384-4D3F-97B8-AE34F7A94AE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165AF69-8BD3-40F9-BAB1-F04E401E8EF0}"/>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2B7BF29-D790-4A3F-BC21-83C7A92A2FD1}"/>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689C606-6820-4E5B-BFD9-765493C647F6}"/>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6" name="Segnaposto piè di pagina 5">
            <a:extLst>
              <a:ext uri="{FF2B5EF4-FFF2-40B4-BE49-F238E27FC236}">
                <a16:creationId xmlns:a16="http://schemas.microsoft.com/office/drawing/2014/main" id="{006C3019-79F6-4CDA-8D01-FA05CD64951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9AB64AE-A262-44CD-B463-DCDBF14624A6}"/>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1213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45D32-B02C-4D15-9BB1-1BEE002D75C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11E243-AE21-4AE9-BB74-C959869A8D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4F80189B-3992-40A9-8007-4230BC84DF9E}"/>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E5CAC9D-3777-4667-978A-0A2C1A1CC1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B3EDA104-FFB7-4F46-A6D3-55962E5A299C}"/>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4C7FFAF-D5C5-404D-BC73-B9F7C790939A}"/>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8" name="Segnaposto piè di pagina 7">
            <a:extLst>
              <a:ext uri="{FF2B5EF4-FFF2-40B4-BE49-F238E27FC236}">
                <a16:creationId xmlns:a16="http://schemas.microsoft.com/office/drawing/2014/main" id="{E0EB6F9C-AE4E-4430-8A1D-63E3A87EA98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BF9AE86-F56F-4C7B-A913-C183DD253814}"/>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2555284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4D0061-C074-4918-A520-5EA41693CE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AAF3A1E-7379-4C2F-BDD6-9D8BD2C09ECC}"/>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4" name="Segnaposto piè di pagina 3">
            <a:extLst>
              <a:ext uri="{FF2B5EF4-FFF2-40B4-BE49-F238E27FC236}">
                <a16:creationId xmlns:a16="http://schemas.microsoft.com/office/drawing/2014/main" id="{95110D94-8C54-47C7-BCDF-CA8D467D398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F8A302C-22F3-4058-B6F7-6F63857EF189}"/>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1027015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BCD4637-F8F2-4636-809B-4EF8736EBEFB}"/>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3" name="Segnaposto piè di pagina 2">
            <a:extLst>
              <a:ext uri="{FF2B5EF4-FFF2-40B4-BE49-F238E27FC236}">
                <a16:creationId xmlns:a16="http://schemas.microsoft.com/office/drawing/2014/main" id="{B5D4793C-E83F-42A5-869D-9665A5B96B4C}"/>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D8E6780-A99F-44C3-BF2D-E9A8811D07A4}"/>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89013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ED616A-D311-423C-B2DA-2A533C0E024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9899E61-3974-4901-9FE8-557D8B60C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A84D3AA-3EBE-4D18-99DF-DDB551D42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96E2E87-584E-4B91-937B-0E69EE0B8289}"/>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6" name="Segnaposto piè di pagina 5">
            <a:extLst>
              <a:ext uri="{FF2B5EF4-FFF2-40B4-BE49-F238E27FC236}">
                <a16:creationId xmlns:a16="http://schemas.microsoft.com/office/drawing/2014/main" id="{FFC601B4-C50E-4981-BF6F-51F0FC3A7F6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2BBF93D-9DC6-44D9-8A6E-EF04B3E8F583}"/>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3020700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86FAE8-3914-4CDE-9CF6-A3ADEE8D7C0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20DDD99-D135-44DE-8A4F-8347E054F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64F1B09-7A6A-4E04-BE1E-BB7FAD4A68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C4CC1637-6CA6-4208-83BE-D4272CB72986}"/>
              </a:ext>
            </a:extLst>
          </p:cNvPr>
          <p:cNvSpPr>
            <a:spLocks noGrp="1"/>
          </p:cNvSpPr>
          <p:nvPr>
            <p:ph type="dt" sz="half" idx="10"/>
          </p:nvPr>
        </p:nvSpPr>
        <p:spPr/>
        <p:txBody>
          <a:bodyPr/>
          <a:lstStyle/>
          <a:p>
            <a:fld id="{6F3A6AE3-9F1D-49BC-B540-A0C4EC292D9F}" type="datetimeFigureOut">
              <a:rPr lang="it-IT" smtClean="0"/>
              <a:t>16/12/2018</a:t>
            </a:fld>
            <a:endParaRPr lang="it-IT"/>
          </a:p>
        </p:txBody>
      </p:sp>
      <p:sp>
        <p:nvSpPr>
          <p:cNvPr id="6" name="Segnaposto piè di pagina 5">
            <a:extLst>
              <a:ext uri="{FF2B5EF4-FFF2-40B4-BE49-F238E27FC236}">
                <a16:creationId xmlns:a16="http://schemas.microsoft.com/office/drawing/2014/main" id="{655D1AE4-FA5C-4C3C-B2D7-43CA5D85CE0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D53E15-2F78-494E-A559-3FEDA7786D49}"/>
              </a:ext>
            </a:extLst>
          </p:cNvPr>
          <p:cNvSpPr>
            <a:spLocks noGrp="1"/>
          </p:cNvSpPr>
          <p:nvPr>
            <p:ph type="sldNum" sz="quarter" idx="12"/>
          </p:nvPr>
        </p:nvSpPr>
        <p:spPr/>
        <p:txBody>
          <a:bodyPr/>
          <a:lstStyle/>
          <a:p>
            <a:fld id="{B285CE8C-2DE5-4E68-AA9F-FFBE2AE25DF0}" type="slidenum">
              <a:rPr lang="it-IT" smtClean="0"/>
              <a:t>‹N›</a:t>
            </a:fld>
            <a:endParaRPr lang="it-IT"/>
          </a:p>
        </p:txBody>
      </p:sp>
    </p:spTree>
    <p:extLst>
      <p:ext uri="{BB962C8B-B14F-4D97-AF65-F5344CB8AC3E}">
        <p14:creationId xmlns:p14="http://schemas.microsoft.com/office/powerpoint/2010/main" val="29470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A1C2952-55EB-4F4E-8F64-49D800389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5BD2E5-FA37-4829-B5AF-B3F0628BDC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81DACA2-E0F1-4B29-8FB5-5FFA84C9C3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3A6AE3-9F1D-49BC-B540-A0C4EC292D9F}" type="datetimeFigureOut">
              <a:rPr lang="it-IT" smtClean="0"/>
              <a:t>16/12/2018</a:t>
            </a:fld>
            <a:endParaRPr lang="it-IT"/>
          </a:p>
        </p:txBody>
      </p:sp>
      <p:sp>
        <p:nvSpPr>
          <p:cNvPr id="5" name="Segnaposto piè di pagina 4">
            <a:extLst>
              <a:ext uri="{FF2B5EF4-FFF2-40B4-BE49-F238E27FC236}">
                <a16:creationId xmlns:a16="http://schemas.microsoft.com/office/drawing/2014/main" id="{DF82B35F-5894-4912-8500-8ABD60340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4E274568-339A-48EB-919E-8BAA0A804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85CE8C-2DE5-4E68-AA9F-FFBE2AE25DF0}" type="slidenum">
              <a:rPr lang="it-IT" smtClean="0"/>
              <a:t>‹N›</a:t>
            </a:fld>
            <a:endParaRPr lang="it-IT"/>
          </a:p>
        </p:txBody>
      </p:sp>
    </p:spTree>
    <p:extLst>
      <p:ext uri="{BB962C8B-B14F-4D97-AF65-F5344CB8AC3E}">
        <p14:creationId xmlns:p14="http://schemas.microsoft.com/office/powerpoint/2010/main" val="1197289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hyperlink" Target="https://bit.ly/2L9TY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150798-BC93-4E61-BC42-80C0A34109E2}"/>
              </a:ext>
            </a:extLst>
          </p:cNvPr>
          <p:cNvSpPr>
            <a:spLocks noGrp="1"/>
          </p:cNvSpPr>
          <p:nvPr>
            <p:ph type="ctrTitle"/>
          </p:nvPr>
        </p:nvSpPr>
        <p:spPr>
          <a:xfrm>
            <a:off x="930302" y="2063363"/>
            <a:ext cx="10331396" cy="2598847"/>
          </a:xfrm>
        </p:spPr>
        <p:txBody>
          <a:bodyPr>
            <a:normAutofit/>
          </a:bodyPr>
          <a:lstStyle/>
          <a:p>
            <a:pPr algn="just"/>
            <a:r>
              <a:rPr lang="it-IT" sz="4000" dirty="0">
                <a:latin typeface="Gill Sans Nova Light" panose="020B0302020104020203" pitchFamily="34" charset="0"/>
              </a:rPr>
              <a:t>Sviluppo di un framework di Health </a:t>
            </a:r>
            <a:r>
              <a:rPr lang="it-IT" sz="4000" dirty="0" err="1">
                <a:latin typeface="Gill Sans Nova Light" panose="020B0302020104020203" pitchFamily="34" charset="0"/>
              </a:rPr>
              <a:t>Geomatics</a:t>
            </a:r>
            <a:r>
              <a:rPr lang="it-IT" sz="4000" dirty="0">
                <a:latin typeface="Gill Sans Nova Light" panose="020B0302020104020203" pitchFamily="34" charset="0"/>
              </a:rPr>
              <a:t> per la correlazione di variabili ambientali ed eventi clinici</a:t>
            </a:r>
          </a:p>
        </p:txBody>
      </p:sp>
      <p:pic>
        <p:nvPicPr>
          <p:cNvPr id="7" name="Immagine 6" descr="01_Polimi_centrato_COL_positivo.eps">
            <a:extLst>
              <a:ext uri="{FF2B5EF4-FFF2-40B4-BE49-F238E27FC236}">
                <a16:creationId xmlns:a16="http://schemas.microsoft.com/office/drawing/2014/main" id="{632FACE1-363D-4837-9809-9DE5F1024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549" y="254134"/>
            <a:ext cx="2730901" cy="2126951"/>
          </a:xfrm>
          <a:prstGeom prst="rect">
            <a:avLst/>
          </a:prstGeom>
        </p:spPr>
      </p:pic>
      <p:sp>
        <p:nvSpPr>
          <p:cNvPr id="8" name="CasellaDiTesto 7">
            <a:extLst>
              <a:ext uri="{FF2B5EF4-FFF2-40B4-BE49-F238E27FC236}">
                <a16:creationId xmlns:a16="http://schemas.microsoft.com/office/drawing/2014/main" id="{560631C9-C98A-449A-9343-72177FAB5259}"/>
              </a:ext>
            </a:extLst>
          </p:cNvPr>
          <p:cNvSpPr txBox="1"/>
          <p:nvPr/>
        </p:nvSpPr>
        <p:spPr>
          <a:xfrm>
            <a:off x="4379824" y="4937760"/>
            <a:ext cx="3432350" cy="492443"/>
          </a:xfrm>
          <a:prstGeom prst="rect">
            <a:avLst/>
          </a:prstGeom>
          <a:noFill/>
        </p:spPr>
        <p:txBody>
          <a:bodyPr wrap="none" rtlCol="0">
            <a:spAutoFit/>
          </a:bodyPr>
          <a:lstStyle/>
          <a:p>
            <a:pPr algn="ctr"/>
            <a:r>
              <a:rPr lang="it-IT" sz="2600" dirty="0">
                <a:solidFill>
                  <a:schemeClr val="accent2">
                    <a:lumMod val="75000"/>
                  </a:schemeClr>
                </a:solidFill>
                <a:latin typeface="Gill Sans Nova Light" panose="020B0302020104020203" pitchFamily="34" charset="0"/>
              </a:rPr>
              <a:t>Il caso ictus in Lombardia</a:t>
            </a:r>
            <a:endParaRPr lang="it-IT" sz="2600" dirty="0">
              <a:solidFill>
                <a:schemeClr val="accent2">
                  <a:lumMod val="75000"/>
                </a:schemeClr>
              </a:solidFill>
            </a:endParaRPr>
          </a:p>
        </p:txBody>
      </p:sp>
    </p:spTree>
    <p:extLst>
      <p:ext uri="{BB962C8B-B14F-4D97-AF65-F5344CB8AC3E}">
        <p14:creationId xmlns:p14="http://schemas.microsoft.com/office/powerpoint/2010/main" val="1885038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Le interpolazioni e lo stato dell’arte</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fontScale="92500" lnSpcReduction="10000"/>
          </a:bodyPr>
          <a:lstStyle/>
          <a:p>
            <a:pPr marL="0" indent="0" algn="just">
              <a:buNone/>
            </a:pPr>
            <a:r>
              <a:rPr lang="it-IT" dirty="0">
                <a:latin typeface="Gill Sans Nova Light" panose="020B0302020104020203" pitchFamily="34" charset="0"/>
              </a:rPr>
              <a:t>I fenomeni ambientali sono campionati mediante stazioni fisse e pertanto risultano puntuali per ogni istante di tempo. Al contrario, gli eventi di ictus non sottostanno a tali vincoli e ciò fa sorgere la necessità di interpolare i dati a disposizione al fine di poter ricondurre al luogo dell’evento, caratterizzato dalle sue coordinate (X, Y), le informazioni ambientali ivi riscontrabili, per ogni variabile di interesse. </a:t>
            </a:r>
          </a:p>
          <a:p>
            <a:pPr marL="0" indent="0" algn="just">
              <a:buNone/>
            </a:pPr>
            <a:endParaRPr lang="it-IT" dirty="0">
              <a:latin typeface="Gill Sans Nova Light" panose="020B0302020104020203" pitchFamily="34" charset="0"/>
            </a:endParaRPr>
          </a:p>
          <a:p>
            <a:pPr marL="0" indent="0" algn="just">
              <a:buNone/>
            </a:pPr>
            <a:r>
              <a:rPr lang="it-IT" dirty="0">
                <a:latin typeface="Gill Sans Nova Light" panose="020B0302020104020203" pitchFamily="34" charset="0"/>
              </a:rPr>
              <a:t>Lo stato dell’arte per quanto concerne le interpolazioni territoriali è rappresentato dall’algoritmo di </a:t>
            </a:r>
            <a:r>
              <a:rPr lang="it-IT" dirty="0" err="1">
                <a:latin typeface="Gill Sans Nova Light" panose="020B0302020104020203" pitchFamily="34" charset="0"/>
              </a:rPr>
              <a:t>Optimal</a:t>
            </a:r>
            <a:r>
              <a:rPr lang="it-IT" dirty="0">
                <a:latin typeface="Gill Sans Nova Light" panose="020B0302020104020203" pitchFamily="34" charset="0"/>
              </a:rPr>
              <a:t> </a:t>
            </a:r>
            <a:r>
              <a:rPr lang="it-IT" dirty="0" err="1">
                <a:latin typeface="Gill Sans Nova Light" panose="020B0302020104020203" pitchFamily="34" charset="0"/>
              </a:rPr>
              <a:t>Interpolation</a:t>
            </a:r>
            <a:r>
              <a:rPr lang="it-IT" dirty="0">
                <a:latin typeface="Gill Sans Nova Light" panose="020B0302020104020203" pitchFamily="34" charset="0"/>
              </a:rPr>
              <a:t>, di cui ARPA detiene una versione sviluppata ad hoc per la propria infrastruttura IT. Si tratta di un’interpolazione spaziale tridimensionale effettuata su una griglia di ampiezza variabile che copre l’intera Lombardia.</a:t>
            </a:r>
          </a:p>
        </p:txBody>
      </p:sp>
    </p:spTree>
    <p:extLst>
      <p:ext uri="{BB962C8B-B14F-4D97-AF65-F5344CB8AC3E}">
        <p14:creationId xmlns:p14="http://schemas.microsoft.com/office/powerpoint/2010/main" val="323349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Le differenze circostanziali</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fontScale="85000" lnSpcReduction="20000"/>
          </a:bodyPr>
          <a:lstStyle/>
          <a:p>
            <a:pPr marL="0" indent="0" algn="just">
              <a:buNone/>
            </a:pPr>
            <a:r>
              <a:rPr lang="it-IT" dirty="0">
                <a:latin typeface="Gill Sans Nova Light" panose="020B0302020104020203" pitchFamily="34" charset="0"/>
              </a:rPr>
              <a:t>L’algoritmo usato da ARPA fa uso di dati tridimensionali per creare il modello di interpolazione, potendo contare sulla variabile altimetrica delle centraline.</a:t>
            </a:r>
          </a:p>
          <a:p>
            <a:pPr marL="0" indent="0" algn="just">
              <a:buNone/>
            </a:pPr>
            <a:r>
              <a:rPr lang="it-IT" dirty="0">
                <a:latin typeface="Gill Sans Nova Light" panose="020B0302020104020203" pitchFamily="34" charset="0"/>
              </a:rPr>
              <a:t>I dati registrati da AREU, tuttavia, non dispongono di tale informazione e ciò rende incompatibili i due formati di input. Si è tentata la strada dell’interpolazione dell’altitudine associata alla geolocalizzazione degli eventi clinici ma i valori estratti non risultano sufficientemente affidabili, avendo un’incertezza di 250m.</a:t>
            </a:r>
          </a:p>
          <a:p>
            <a:pPr marL="0" indent="0" algn="just">
              <a:buNone/>
            </a:pPr>
            <a:endParaRPr lang="it-IT" dirty="0">
              <a:latin typeface="Gill Sans Nova Light" panose="020B0302020104020203" pitchFamily="34" charset="0"/>
            </a:endParaRPr>
          </a:p>
          <a:p>
            <a:pPr marL="0" indent="0" algn="just">
              <a:buNone/>
            </a:pPr>
            <a:r>
              <a:rPr lang="it-IT" dirty="0">
                <a:latin typeface="Gill Sans Nova Light" panose="020B0302020104020203" pitchFamily="34" charset="0"/>
              </a:rPr>
              <a:t>Pertanto, si è deciso di impiegare un differente modello di interpolazione, notoriamente usato nell’analisi dei fenomeni meteorologici ed inquinanti: il modello bidimensionale di </a:t>
            </a:r>
            <a:r>
              <a:rPr lang="it-IT" dirty="0" err="1">
                <a:latin typeface="Gill Sans Nova Light" panose="020B0302020104020203" pitchFamily="34" charset="0"/>
              </a:rPr>
              <a:t>Kriging</a:t>
            </a:r>
            <a:r>
              <a:rPr lang="it-IT" dirty="0">
                <a:latin typeface="Gill Sans Nova Light" panose="020B0302020104020203" pitchFamily="34" charset="0"/>
              </a:rPr>
              <a:t>. La scelta di un modello bidimensionale porta alla perdita di informazione nelle aree ad alto gradiente altimetrico, fortunatamente ristrette alle sole aree alpine in provincia di Sondrio. La morfologia della regione, in questo senso, porta il modello bidimensionale ad offrire prestazioni migliori della controparte tridimensionale che sfrutti un’altitudine interpolata.</a:t>
            </a:r>
          </a:p>
        </p:txBody>
      </p:sp>
    </p:spTree>
    <p:extLst>
      <p:ext uri="{BB962C8B-B14F-4D97-AF65-F5344CB8AC3E}">
        <p14:creationId xmlns:p14="http://schemas.microsoft.com/office/powerpoint/2010/main" val="1333663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Il modello di </a:t>
            </a:r>
            <a:r>
              <a:rPr lang="it-IT" dirty="0" err="1">
                <a:solidFill>
                  <a:schemeClr val="accent2">
                    <a:lumMod val="75000"/>
                  </a:schemeClr>
                </a:solidFill>
                <a:latin typeface="Gill Sans Nova Light" panose="020B0302020104020203" pitchFamily="34" charset="0"/>
              </a:rPr>
              <a:t>Kriging</a:t>
            </a:r>
            <a:endParaRPr lang="it-IT" dirty="0">
              <a:solidFill>
                <a:schemeClr val="accent2">
                  <a:lumMod val="75000"/>
                </a:schemeClr>
              </a:solidFill>
              <a:latin typeface="Gill Sans Nova Light" panose="020B0302020104020203" pitchFamily="34" charset="0"/>
            </a:endParaRP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lnSpcReduction="10000"/>
          </a:bodyPr>
          <a:lstStyle/>
          <a:p>
            <a:pPr marL="0" indent="0" algn="just">
              <a:buNone/>
            </a:pPr>
            <a:r>
              <a:rPr lang="it-IT" dirty="0">
                <a:latin typeface="Gill Sans Nova Light" panose="020B0302020104020203" pitchFamily="34" charset="0"/>
              </a:rPr>
              <a:t>L’operazione di </a:t>
            </a:r>
            <a:r>
              <a:rPr lang="it-IT" dirty="0" err="1">
                <a:latin typeface="Gill Sans Nova Light" panose="020B0302020104020203" pitchFamily="34" charset="0"/>
              </a:rPr>
              <a:t>Kriging</a:t>
            </a:r>
            <a:r>
              <a:rPr lang="it-IT" dirty="0">
                <a:latin typeface="Gill Sans Nova Light" panose="020B0302020104020203" pitchFamily="34" charset="0"/>
              </a:rPr>
              <a:t> prevede l’impiego dei dati rilevati dalle stazioni ARPA per la creazione di un modello di diffusione del fenomeno indagato.</a:t>
            </a:r>
          </a:p>
          <a:p>
            <a:pPr marL="0" indent="0" algn="just">
              <a:buNone/>
            </a:pPr>
            <a:endParaRPr lang="it-IT" dirty="0">
              <a:latin typeface="Gill Sans Nova Light" panose="020B0302020104020203" pitchFamily="34" charset="0"/>
            </a:endParaRPr>
          </a:p>
          <a:p>
            <a:pPr marL="0" indent="0" algn="just">
              <a:buNone/>
            </a:pPr>
            <a:r>
              <a:rPr lang="it-IT" dirty="0">
                <a:latin typeface="Gill Sans Nova Light" panose="020B0302020104020203" pitchFamily="34" charset="0"/>
              </a:rPr>
              <a:t>L’operazione è costituita da 4 step:</a:t>
            </a:r>
          </a:p>
          <a:p>
            <a:pPr marL="0" indent="0" algn="just">
              <a:buNone/>
            </a:pPr>
            <a:endParaRPr lang="it-IT" dirty="0">
              <a:latin typeface="Gill Sans Nova Light" panose="020B0302020104020203" pitchFamily="34" charset="0"/>
            </a:endParaRPr>
          </a:p>
          <a:p>
            <a:pPr algn="just"/>
            <a:r>
              <a:rPr lang="it-IT" dirty="0">
                <a:latin typeface="Gill Sans Nova Light" panose="020B0302020104020203" pitchFamily="34" charset="0"/>
              </a:rPr>
              <a:t>Generazione del </a:t>
            </a:r>
            <a:r>
              <a:rPr lang="it-IT" dirty="0" err="1">
                <a:latin typeface="Gill Sans Nova Light" panose="020B0302020104020203" pitchFamily="34" charset="0"/>
              </a:rPr>
              <a:t>semivariogramma</a:t>
            </a:r>
            <a:endParaRPr lang="it-IT" dirty="0">
              <a:latin typeface="Gill Sans Nova Light" panose="020B0302020104020203" pitchFamily="34" charset="0"/>
            </a:endParaRPr>
          </a:p>
          <a:p>
            <a:pPr algn="just"/>
            <a:r>
              <a:rPr lang="it-IT" dirty="0">
                <a:latin typeface="Gill Sans Nova Light" panose="020B0302020104020203" pitchFamily="34" charset="0"/>
              </a:rPr>
              <a:t>Fitting del modello sul </a:t>
            </a:r>
            <a:r>
              <a:rPr lang="it-IT" dirty="0" err="1">
                <a:latin typeface="Gill Sans Nova Light" panose="020B0302020104020203" pitchFamily="34" charset="0"/>
              </a:rPr>
              <a:t>semivariogramma</a:t>
            </a:r>
            <a:endParaRPr lang="it-IT" dirty="0">
              <a:latin typeface="Gill Sans Nova Light" panose="020B0302020104020203" pitchFamily="34" charset="0"/>
            </a:endParaRPr>
          </a:p>
          <a:p>
            <a:pPr algn="just"/>
            <a:r>
              <a:rPr lang="it-IT" dirty="0">
                <a:latin typeface="Gill Sans Nova Light" panose="020B0302020104020203" pitchFamily="34" charset="0"/>
              </a:rPr>
              <a:t>Generazione del modello di interpolazione</a:t>
            </a:r>
          </a:p>
          <a:p>
            <a:pPr algn="just"/>
            <a:r>
              <a:rPr lang="it-IT" dirty="0">
                <a:latin typeface="Gill Sans Nova Light" panose="020B0302020104020203" pitchFamily="34" charset="0"/>
              </a:rPr>
              <a:t>Interpolazione dei dati</a:t>
            </a:r>
          </a:p>
        </p:txBody>
      </p:sp>
    </p:spTree>
    <p:extLst>
      <p:ext uri="{BB962C8B-B14F-4D97-AF65-F5344CB8AC3E}">
        <p14:creationId xmlns:p14="http://schemas.microsoft.com/office/powerpoint/2010/main" val="699583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Generazione del </a:t>
            </a:r>
            <a:r>
              <a:rPr lang="it-IT" dirty="0" err="1">
                <a:solidFill>
                  <a:schemeClr val="accent2">
                    <a:lumMod val="75000"/>
                  </a:schemeClr>
                </a:solidFill>
                <a:latin typeface="Gill Sans Nova Light" panose="020B0302020104020203" pitchFamily="34" charset="0"/>
              </a:rPr>
              <a:t>semivariogramma</a:t>
            </a:r>
            <a:r>
              <a:rPr lang="it-IT" dirty="0">
                <a:solidFill>
                  <a:schemeClr val="accent2">
                    <a:lumMod val="75000"/>
                  </a:schemeClr>
                </a:solidFill>
                <a:latin typeface="Gill Sans Nova Light" panose="020B0302020104020203" pitchFamily="34" charset="0"/>
              </a:rPr>
              <a:t> e fitting del modello</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Lo scopo del </a:t>
            </a:r>
            <a:r>
              <a:rPr lang="it-IT" sz="2400" dirty="0" err="1">
                <a:latin typeface="Gill Sans Nova Light" panose="020B0302020104020203" pitchFamily="34" charset="0"/>
              </a:rPr>
              <a:t>semivariogramma</a:t>
            </a:r>
            <a:r>
              <a:rPr lang="it-IT" sz="2400" dirty="0">
                <a:latin typeface="Gill Sans Nova Light" panose="020B0302020104020203" pitchFamily="34" charset="0"/>
              </a:rPr>
              <a:t> è quello di mostrare le regole di dipendenza che legano fenomeni misurati in maniera puntuale e frutto del campionamento di una superficie, mettendo in evidenza la loro autocorrelazione spaziale. Sul </a:t>
            </a:r>
            <a:r>
              <a:rPr lang="it-IT" sz="2400" dirty="0" err="1">
                <a:latin typeface="Gill Sans Nova Light" panose="020B0302020104020203" pitchFamily="34" charset="0"/>
              </a:rPr>
              <a:t>semivariogramma</a:t>
            </a:r>
            <a:r>
              <a:rPr lang="it-IT" sz="2400" dirty="0">
                <a:latin typeface="Gill Sans Nova Light" panose="020B0302020104020203" pitchFamily="34" charset="0"/>
              </a:rPr>
              <a:t> viene fatto il fitting di un modello continuo, che caratterizzi matematicamente il fenomeno.</a:t>
            </a:r>
          </a:p>
          <a:p>
            <a:pPr marL="0" indent="0" algn="just">
              <a:buNone/>
            </a:pPr>
            <a:endParaRPr lang="it-IT" sz="2400" dirty="0">
              <a:latin typeface="Gill Sans Nova Light" panose="020B0302020104020203" pitchFamily="34" charset="0"/>
            </a:endParaRPr>
          </a:p>
          <a:p>
            <a:pPr marL="0" indent="0" algn="just">
              <a:buNone/>
            </a:pPr>
            <a:endParaRPr lang="it-IT" sz="2400" dirty="0">
              <a:latin typeface="Gill Sans Nova Light" panose="020B0302020104020203" pitchFamily="34" charset="0"/>
            </a:endParaRPr>
          </a:p>
        </p:txBody>
      </p:sp>
      <p:pic>
        <p:nvPicPr>
          <p:cNvPr id="4" name="Immagine 3" descr="Immagine che contiene screenshot&#10;&#10;Descrizione generata automaticamente">
            <a:extLst>
              <a:ext uri="{FF2B5EF4-FFF2-40B4-BE49-F238E27FC236}">
                <a16:creationId xmlns:a16="http://schemas.microsoft.com/office/drawing/2014/main" id="{023509A4-A527-4118-9788-A8B024AE3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32" y="3607094"/>
            <a:ext cx="2880000" cy="2160000"/>
          </a:xfrm>
          <a:prstGeom prst="rect">
            <a:avLst/>
          </a:prstGeom>
        </p:spPr>
      </p:pic>
      <p:pic>
        <p:nvPicPr>
          <p:cNvPr id="7" name="Immagine 6" descr="Immagine che contiene testo, mappa&#10;&#10;Descrizione generata automaticamente">
            <a:extLst>
              <a:ext uri="{FF2B5EF4-FFF2-40B4-BE49-F238E27FC236}">
                <a16:creationId xmlns:a16="http://schemas.microsoft.com/office/drawing/2014/main" id="{9D38FBEC-19D1-4397-B231-F3EE5F1D0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000" y="3607094"/>
            <a:ext cx="2880000" cy="2160000"/>
          </a:xfrm>
          <a:prstGeom prst="rect">
            <a:avLst/>
          </a:prstGeom>
        </p:spPr>
      </p:pic>
      <p:pic>
        <p:nvPicPr>
          <p:cNvPr id="9" name="Immagine 8" descr="Immagine che contiene testo, mappa&#10;&#10;Descrizione generata automaticamente">
            <a:extLst>
              <a:ext uri="{FF2B5EF4-FFF2-40B4-BE49-F238E27FC236}">
                <a16:creationId xmlns:a16="http://schemas.microsoft.com/office/drawing/2014/main" id="{D52AA7EE-47E1-4D7C-9A8C-EBC7FFB39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1868" y="3607094"/>
            <a:ext cx="2880000" cy="2160000"/>
          </a:xfrm>
          <a:prstGeom prst="rect">
            <a:avLst/>
          </a:prstGeom>
        </p:spPr>
      </p:pic>
    </p:spTree>
    <p:extLst>
      <p:ext uri="{BB962C8B-B14F-4D97-AF65-F5344CB8AC3E}">
        <p14:creationId xmlns:p14="http://schemas.microsoft.com/office/powerpoint/2010/main" val="148841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Generazione del modello - 1</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Prima di mostrare il processo di generazione del modello vero e proprio, si richiamano le relazioni che legano il fitting individuato alla funzione di covarianza. Indicando infatti con γ la funzione continua individuata sul </a:t>
            </a:r>
            <a:r>
              <a:rPr lang="it-IT" sz="2400" dirty="0" err="1">
                <a:latin typeface="Gill Sans Nova Light" panose="020B0302020104020203" pitchFamily="34" charset="0"/>
              </a:rPr>
              <a:t>semivariogramma</a:t>
            </a:r>
            <a:r>
              <a:rPr lang="it-IT" sz="2400" dirty="0">
                <a:latin typeface="Gill Sans Nova Light" panose="020B0302020104020203" pitchFamily="34" charset="0"/>
              </a:rPr>
              <a:t>, si ha:</a:t>
            </a:r>
          </a:p>
          <a:p>
            <a:pPr marL="0" indent="0" algn="just">
              <a:buNone/>
            </a:pPr>
            <a:endParaRPr lang="it-IT" sz="400" dirty="0">
              <a:latin typeface="Gill Sans Nova Light" panose="020B0302020104020203" pitchFamily="34" charset="0"/>
            </a:endParaRPr>
          </a:p>
          <a:p>
            <a:pPr marL="0" indent="0" algn="just">
              <a:buNone/>
            </a:pPr>
            <a:r>
              <a:rPr lang="it-IT" sz="2400" dirty="0">
                <a:latin typeface="Gill Sans Nova Light" panose="020B0302020104020203" pitchFamily="34" charset="0"/>
              </a:rPr>
              <a:t>				γ(Si, </a:t>
            </a:r>
            <a:r>
              <a:rPr lang="it-IT" sz="2400" dirty="0" err="1">
                <a:latin typeface="Gill Sans Nova Light" panose="020B0302020104020203" pitchFamily="34" charset="0"/>
              </a:rPr>
              <a:t>Sj</a:t>
            </a:r>
            <a:r>
              <a:rPr lang="it-IT" sz="2400" dirty="0">
                <a:latin typeface="Gill Sans Nova Light" panose="020B0302020104020203" pitchFamily="34" charset="0"/>
              </a:rPr>
              <a:t>) = </a:t>
            </a:r>
            <a:r>
              <a:rPr lang="it-IT" sz="2400" dirty="0" err="1">
                <a:latin typeface="Gill Sans Nova Light" panose="020B0302020104020203" pitchFamily="34" charset="0"/>
              </a:rPr>
              <a:t>Sill</a:t>
            </a:r>
            <a:r>
              <a:rPr lang="it-IT" sz="2400" dirty="0">
                <a:latin typeface="Gill Sans Nova Light" panose="020B0302020104020203" pitchFamily="34" charset="0"/>
              </a:rPr>
              <a:t> – C(Si, </a:t>
            </a:r>
            <a:r>
              <a:rPr lang="it-IT" sz="2400" dirty="0" err="1">
                <a:latin typeface="Gill Sans Nova Light" panose="020B0302020104020203" pitchFamily="34" charset="0"/>
              </a:rPr>
              <a:t>Sj</a:t>
            </a:r>
            <a:r>
              <a:rPr lang="it-IT" sz="2400" dirty="0">
                <a:latin typeface="Gill Sans Nova Light" panose="020B0302020104020203" pitchFamily="34" charset="0"/>
              </a:rPr>
              <a:t>) </a:t>
            </a:r>
          </a:p>
          <a:p>
            <a:pPr marL="0" indent="0" algn="just">
              <a:buNone/>
            </a:pPr>
            <a:endParaRPr lang="it-IT" sz="2400" dirty="0">
              <a:latin typeface="Gill Sans Nova Light" panose="020B0302020104020203" pitchFamily="34" charset="0"/>
            </a:endParaRPr>
          </a:p>
        </p:txBody>
      </p:sp>
      <p:pic>
        <p:nvPicPr>
          <p:cNvPr id="12" name="Immagine 11" descr="Immagine che contiene testo, mappa&#10;&#10;Descrizione generata automaticamente">
            <a:extLst>
              <a:ext uri="{FF2B5EF4-FFF2-40B4-BE49-F238E27FC236}">
                <a16:creationId xmlns:a16="http://schemas.microsoft.com/office/drawing/2014/main" id="{9CE81C58-573C-4B2B-8E14-EADC3D986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84" y="3688472"/>
            <a:ext cx="3143250" cy="2457450"/>
          </a:xfrm>
          <a:prstGeom prst="rect">
            <a:avLst/>
          </a:prstGeom>
        </p:spPr>
      </p:pic>
      <p:pic>
        <p:nvPicPr>
          <p:cNvPr id="14" name="Immagine 13">
            <a:extLst>
              <a:ext uri="{FF2B5EF4-FFF2-40B4-BE49-F238E27FC236}">
                <a16:creationId xmlns:a16="http://schemas.microsoft.com/office/drawing/2014/main" id="{0EC05166-7477-454A-A5A5-9E3D782E3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810" y="3688472"/>
            <a:ext cx="4328535" cy="2804403"/>
          </a:xfrm>
          <a:prstGeom prst="rect">
            <a:avLst/>
          </a:prstGeom>
        </p:spPr>
      </p:pic>
      <p:pic>
        <p:nvPicPr>
          <p:cNvPr id="16" name="Immagine 15">
            <a:extLst>
              <a:ext uri="{FF2B5EF4-FFF2-40B4-BE49-F238E27FC236}">
                <a16:creationId xmlns:a16="http://schemas.microsoft.com/office/drawing/2014/main" id="{14AA0A5C-6668-43FF-9619-90B47D699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5121" y="4145570"/>
            <a:ext cx="2758679" cy="2110923"/>
          </a:xfrm>
          <a:prstGeom prst="rect">
            <a:avLst/>
          </a:prstGeom>
        </p:spPr>
      </p:pic>
    </p:spTree>
    <p:extLst>
      <p:ext uri="{BB962C8B-B14F-4D97-AF65-F5344CB8AC3E}">
        <p14:creationId xmlns:p14="http://schemas.microsoft.com/office/powerpoint/2010/main" val="1514987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Generazione del modello - 2</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L’algoritmo di </a:t>
            </a:r>
            <a:r>
              <a:rPr lang="it-IT" sz="2400" dirty="0" err="1">
                <a:latin typeface="Gill Sans Nova Light" panose="020B0302020104020203" pitchFamily="34" charset="0"/>
              </a:rPr>
              <a:t>Kriging</a:t>
            </a:r>
            <a:r>
              <a:rPr lang="it-IT" sz="2400" dirty="0">
                <a:latin typeface="Gill Sans Nova Light" panose="020B0302020104020203" pitchFamily="34" charset="0"/>
              </a:rPr>
              <a:t> consente di interpolare i valori desiderati sulla base di una matrice dei coefficienti, seguendo la formula:</a:t>
            </a:r>
          </a:p>
          <a:p>
            <a:pPr marL="0" indent="0" algn="just">
              <a:buNone/>
            </a:pPr>
            <a:endParaRPr lang="it-IT" sz="2400" dirty="0">
              <a:latin typeface="Gill Sans Nova Light" panose="020B0302020104020203" pitchFamily="34" charset="0"/>
            </a:endParaRPr>
          </a:p>
          <a:p>
            <a:pPr marL="0" indent="0" algn="just">
              <a:buNone/>
            </a:pPr>
            <a:endParaRPr lang="it-IT" sz="2400" dirty="0">
              <a:latin typeface="Gill Sans Nova Light" panose="020B0302020104020203" pitchFamily="34" charset="0"/>
            </a:endParaRPr>
          </a:p>
          <a:p>
            <a:pPr marL="0" indent="0" algn="just">
              <a:buNone/>
            </a:pPr>
            <a:endParaRPr lang="it-IT" sz="2400" dirty="0">
              <a:latin typeface="Gill Sans Nova Light" panose="020B0302020104020203" pitchFamily="34" charset="0"/>
            </a:endParaRPr>
          </a:p>
          <a:p>
            <a:pPr marL="0" indent="0" algn="just">
              <a:buNone/>
            </a:pPr>
            <a:r>
              <a:rPr lang="it-IT" sz="2400" dirty="0">
                <a:latin typeface="Gill Sans Nova Light" panose="020B0302020104020203" pitchFamily="34" charset="0"/>
              </a:rPr>
              <a:t>La generazione del modello consiste essenzialmente nell’individuazione della matrice </a:t>
            </a:r>
            <a:r>
              <a:rPr lang="it-IT" sz="2400" dirty="0">
                <a:latin typeface="Calibri" panose="020F0502020204030204" pitchFamily="34" charset="0"/>
                <a:cs typeface="Calibri" panose="020F0502020204030204" pitchFamily="34" charset="0"/>
              </a:rPr>
              <a:t>ꙍ</a:t>
            </a:r>
            <a:r>
              <a:rPr lang="it-IT" sz="2400" dirty="0">
                <a:latin typeface="Gill Sans Nova Light" panose="020B0302020104020203" pitchFamily="34" charset="0"/>
              </a:rPr>
              <a:t>i, definita come segue:</a:t>
            </a:r>
          </a:p>
          <a:p>
            <a:pPr marL="0" indent="0" algn="just">
              <a:buNone/>
            </a:pPr>
            <a:endParaRPr lang="it-IT" sz="2400" dirty="0">
              <a:latin typeface="Gill Sans Nova Light" panose="020B0302020104020203" pitchFamily="34" charset="0"/>
            </a:endParaRPr>
          </a:p>
        </p:txBody>
      </p:sp>
      <p:pic>
        <p:nvPicPr>
          <p:cNvPr id="6" name="Immagine 5" descr="Immagine che contiene oggetto&#10;&#10;Descrizione generata automaticamente">
            <a:extLst>
              <a:ext uri="{FF2B5EF4-FFF2-40B4-BE49-F238E27FC236}">
                <a16:creationId xmlns:a16="http://schemas.microsoft.com/office/drawing/2014/main" id="{EC463EFF-C610-4A43-A9B7-609B9356C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921" y="2919545"/>
            <a:ext cx="3894157" cy="830652"/>
          </a:xfrm>
          <a:prstGeom prst="rect">
            <a:avLst/>
          </a:prstGeom>
        </p:spPr>
      </p:pic>
      <p:pic>
        <p:nvPicPr>
          <p:cNvPr id="10" name="Immagine 9">
            <a:extLst>
              <a:ext uri="{FF2B5EF4-FFF2-40B4-BE49-F238E27FC236}">
                <a16:creationId xmlns:a16="http://schemas.microsoft.com/office/drawing/2014/main" id="{A18DDE33-3098-4E5A-B503-1908DBEE6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288" y="4775877"/>
            <a:ext cx="6721422" cy="1600339"/>
          </a:xfrm>
          <a:prstGeom prst="rect">
            <a:avLst/>
          </a:prstGeom>
        </p:spPr>
      </p:pic>
    </p:spTree>
    <p:extLst>
      <p:ext uri="{BB962C8B-B14F-4D97-AF65-F5344CB8AC3E}">
        <p14:creationId xmlns:p14="http://schemas.microsoft.com/office/powerpoint/2010/main" val="349020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Interpolazione dei dati</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Il modello viene creato utilizzando le centraline disponibili per ognuna delle variabili atmosferiche prese in considerazione. In questo modo si è in grado di associare a ciascuno degli eventi clinici tutti i campi d’interesse.</a:t>
            </a:r>
          </a:p>
          <a:p>
            <a:pPr marL="0" indent="0" algn="just">
              <a:buNone/>
            </a:pPr>
            <a:r>
              <a:rPr lang="it-IT" sz="2400" dirty="0">
                <a:latin typeface="Gill Sans Nova Light" panose="020B0302020104020203" pitchFamily="34" charset="0"/>
              </a:rPr>
              <a:t>L’output è una funzione che rappresenta la diffusione della variabile sul territorio in esame.</a:t>
            </a:r>
          </a:p>
        </p:txBody>
      </p:sp>
      <p:pic>
        <p:nvPicPr>
          <p:cNvPr id="4" name="Immagine 3" descr="Immagine che contiene testo, mappa&#10;&#10;Descrizione generata automaticamente">
            <a:extLst>
              <a:ext uri="{FF2B5EF4-FFF2-40B4-BE49-F238E27FC236}">
                <a16:creationId xmlns:a16="http://schemas.microsoft.com/office/drawing/2014/main" id="{4E4C4762-AEC5-4730-9E32-9936A9612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456" y="3570136"/>
            <a:ext cx="3851087" cy="2888315"/>
          </a:xfrm>
          <a:prstGeom prst="rect">
            <a:avLst/>
          </a:prstGeom>
        </p:spPr>
      </p:pic>
    </p:spTree>
    <p:extLst>
      <p:ext uri="{BB962C8B-B14F-4D97-AF65-F5344CB8AC3E}">
        <p14:creationId xmlns:p14="http://schemas.microsoft.com/office/powerpoint/2010/main" val="3331662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Validazione</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Per validare i modelli ottenuti si è valutata la loro precisione in termini differenziale e deviazione standard tra i valori delle centraline ed i valori interpolati.</a:t>
            </a:r>
          </a:p>
          <a:p>
            <a:pPr marL="0" indent="0" algn="just">
              <a:buNone/>
            </a:pPr>
            <a:r>
              <a:rPr lang="it-IT" sz="2400" dirty="0">
                <a:latin typeface="Gill Sans Nova Light" panose="020B0302020104020203" pitchFamily="34" charset="0"/>
              </a:rPr>
              <a:t>Ciò che emerge è un’ottima capacità di modellare i fenomeni sotto indagine:</a:t>
            </a:r>
          </a:p>
          <a:p>
            <a:pPr marL="0" indent="0" algn="just">
              <a:buNone/>
            </a:pPr>
            <a:endParaRPr lang="it-IT" sz="2400" dirty="0">
              <a:latin typeface="Gill Sans Nova Light" panose="020B0302020104020203" pitchFamily="34" charset="0"/>
            </a:endParaRPr>
          </a:p>
        </p:txBody>
      </p:sp>
      <p:graphicFrame>
        <p:nvGraphicFramePr>
          <p:cNvPr id="3" name="Tabella 2">
            <a:extLst>
              <a:ext uri="{FF2B5EF4-FFF2-40B4-BE49-F238E27FC236}">
                <a16:creationId xmlns:a16="http://schemas.microsoft.com/office/drawing/2014/main" id="{2CC0569C-98AE-412A-99A6-9F6810C517AB}"/>
              </a:ext>
            </a:extLst>
          </p:cNvPr>
          <p:cNvGraphicFramePr>
            <a:graphicFrameLocks noGrp="1"/>
          </p:cNvGraphicFramePr>
          <p:nvPr>
            <p:extLst>
              <p:ext uri="{D42A27DB-BD31-4B8C-83A1-F6EECF244321}">
                <p14:modId xmlns:p14="http://schemas.microsoft.com/office/powerpoint/2010/main" val="33211707"/>
              </p:ext>
            </p:extLst>
          </p:nvPr>
        </p:nvGraphicFramePr>
        <p:xfrm>
          <a:off x="5330942" y="3820118"/>
          <a:ext cx="5574665" cy="1885823"/>
        </p:xfrm>
        <a:graphic>
          <a:graphicData uri="http://schemas.openxmlformats.org/drawingml/2006/table">
            <a:tbl>
              <a:tblPr firstRow="1" firstCol="1" bandRow="1">
                <a:tableStyleId>{5202B0CA-FC54-4496-8BCA-5EF66A818D29}</a:tableStyleId>
              </a:tblPr>
              <a:tblGrid>
                <a:gridCol w="1057275">
                  <a:extLst>
                    <a:ext uri="{9D8B030D-6E8A-4147-A177-3AD203B41FA5}">
                      <a16:colId xmlns:a16="http://schemas.microsoft.com/office/drawing/2014/main" val="1187310488"/>
                    </a:ext>
                  </a:extLst>
                </a:gridCol>
                <a:gridCol w="1057275">
                  <a:extLst>
                    <a:ext uri="{9D8B030D-6E8A-4147-A177-3AD203B41FA5}">
                      <a16:colId xmlns:a16="http://schemas.microsoft.com/office/drawing/2014/main" val="4284152280"/>
                    </a:ext>
                  </a:extLst>
                </a:gridCol>
                <a:gridCol w="1148080">
                  <a:extLst>
                    <a:ext uri="{9D8B030D-6E8A-4147-A177-3AD203B41FA5}">
                      <a16:colId xmlns:a16="http://schemas.microsoft.com/office/drawing/2014/main" val="3193298939"/>
                    </a:ext>
                  </a:extLst>
                </a:gridCol>
                <a:gridCol w="1280795">
                  <a:extLst>
                    <a:ext uri="{9D8B030D-6E8A-4147-A177-3AD203B41FA5}">
                      <a16:colId xmlns:a16="http://schemas.microsoft.com/office/drawing/2014/main" val="1708835216"/>
                    </a:ext>
                  </a:extLst>
                </a:gridCol>
                <a:gridCol w="1031240">
                  <a:extLst>
                    <a:ext uri="{9D8B030D-6E8A-4147-A177-3AD203B41FA5}">
                      <a16:colId xmlns:a16="http://schemas.microsoft.com/office/drawing/2014/main" val="2072132346"/>
                    </a:ext>
                  </a:extLst>
                </a:gridCol>
              </a:tblGrid>
              <a:tr h="0">
                <a:tc>
                  <a:txBody>
                    <a:bodyPr/>
                    <a:lstStyle/>
                    <a:p>
                      <a:pPr algn="ctr">
                        <a:lnSpc>
                          <a:spcPct val="150000"/>
                        </a:lnSpc>
                        <a:spcAft>
                          <a:spcPts val="0"/>
                        </a:spcAft>
                        <a:tabLst>
                          <a:tab pos="450215" algn="l"/>
                        </a:tabLst>
                      </a:pPr>
                      <a:r>
                        <a:rPr lang="it-IT" sz="1000">
                          <a:effectLst/>
                        </a:rPr>
                        <a:t>NOME CENTRALINA</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rPr>
                        <a:t>VALORE CENTRALINA</a:t>
                      </a:r>
                      <a:endParaRPr lang="it-IT" sz="1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VALORE INTERPOLATO</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DIFFERENZIALE</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DEVIAZIONE STANDARD</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5370893"/>
                  </a:ext>
                </a:extLst>
              </a:tr>
              <a:tr h="0">
                <a:tc>
                  <a:txBody>
                    <a:bodyPr/>
                    <a:lstStyle/>
                    <a:p>
                      <a:pPr algn="ctr">
                        <a:lnSpc>
                          <a:spcPct val="150000"/>
                        </a:lnSpc>
                        <a:spcAft>
                          <a:spcPts val="0"/>
                        </a:spcAft>
                        <a:tabLst>
                          <a:tab pos="450215" algn="l"/>
                        </a:tabLst>
                      </a:pPr>
                      <a:r>
                        <a:rPr lang="it-IT" sz="1000">
                          <a:effectLst/>
                        </a:rPr>
                        <a:t>Milano Lambrate</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29.0</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29.0</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-5.97e-13</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8.66e-07</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78890854"/>
                  </a:ext>
                </a:extLst>
              </a:tr>
              <a:tr h="0">
                <a:tc>
                  <a:txBody>
                    <a:bodyPr/>
                    <a:lstStyle/>
                    <a:p>
                      <a:pPr algn="ctr">
                        <a:lnSpc>
                          <a:spcPct val="150000"/>
                        </a:lnSpc>
                        <a:spcAft>
                          <a:spcPts val="0"/>
                        </a:spcAft>
                        <a:tabLst>
                          <a:tab pos="450215" algn="l"/>
                        </a:tabLst>
                      </a:pPr>
                      <a:r>
                        <a:rPr lang="it-IT" sz="1000">
                          <a:effectLst/>
                        </a:rPr>
                        <a:t>Milano v.Brera</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30.6</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30.6</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-5.29e-13</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8.06e-07</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59970342"/>
                  </a:ext>
                </a:extLst>
              </a:tr>
              <a:tr h="0">
                <a:tc>
                  <a:txBody>
                    <a:bodyPr/>
                    <a:lstStyle/>
                    <a:p>
                      <a:pPr algn="ctr">
                        <a:lnSpc>
                          <a:spcPct val="150000"/>
                        </a:lnSpc>
                        <a:spcAft>
                          <a:spcPts val="0"/>
                        </a:spcAft>
                        <a:tabLst>
                          <a:tab pos="450215" algn="l"/>
                        </a:tabLst>
                      </a:pPr>
                      <a:r>
                        <a:rPr lang="it-IT" sz="1000">
                          <a:effectLst/>
                        </a:rPr>
                        <a:t>Milano v.Juvara</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27.9</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27.9</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-7.78e-13</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6.85e-07</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7710853"/>
                  </a:ext>
                </a:extLst>
              </a:tr>
              <a:tr h="0">
                <a:tc>
                  <a:txBody>
                    <a:bodyPr/>
                    <a:lstStyle/>
                    <a:p>
                      <a:pPr algn="ctr">
                        <a:lnSpc>
                          <a:spcPct val="150000"/>
                        </a:lnSpc>
                        <a:spcAft>
                          <a:spcPts val="0"/>
                        </a:spcAft>
                        <a:tabLst>
                          <a:tab pos="450215" algn="l"/>
                        </a:tabLst>
                      </a:pPr>
                      <a:r>
                        <a:rPr lang="it-IT" sz="1000">
                          <a:effectLst/>
                        </a:rPr>
                        <a:t>Milano v.Marche</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28.0</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28.0</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-8.42e-13</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1.08e-06</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2509245"/>
                  </a:ext>
                </a:extLst>
              </a:tr>
              <a:tr h="0">
                <a:tc>
                  <a:txBody>
                    <a:bodyPr/>
                    <a:lstStyle/>
                    <a:p>
                      <a:pPr algn="ctr">
                        <a:lnSpc>
                          <a:spcPct val="150000"/>
                        </a:lnSpc>
                        <a:spcAft>
                          <a:spcPts val="0"/>
                        </a:spcAft>
                        <a:tabLst>
                          <a:tab pos="450215" algn="l"/>
                        </a:tabLst>
                      </a:pPr>
                      <a:r>
                        <a:rPr lang="it-IT" sz="1000">
                          <a:effectLst/>
                        </a:rPr>
                        <a:t>Milano p.zza Zavattari</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28.2</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28.2</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-6.36e-13</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7.01e-07</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68446864"/>
                  </a:ext>
                </a:extLst>
              </a:tr>
              <a:tr h="0">
                <a:tc>
                  <a:txBody>
                    <a:bodyPr/>
                    <a:lstStyle/>
                    <a:p>
                      <a:pPr algn="ctr">
                        <a:lnSpc>
                          <a:spcPct val="150000"/>
                        </a:lnSpc>
                        <a:spcAft>
                          <a:spcPts val="0"/>
                        </a:spcAft>
                        <a:tabLst>
                          <a:tab pos="450215" algn="l"/>
                        </a:tabLst>
                      </a:pPr>
                      <a:r>
                        <a:rPr lang="it-IT" sz="1000">
                          <a:effectLst/>
                        </a:rPr>
                        <a:t>Milano v.Feltre</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29.4</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29.4</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a:effectLst/>
                        </a:rPr>
                        <a:t>2.03e-13</a:t>
                      </a:r>
                      <a:endParaRPr lang="it-IT" sz="10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rPr>
                        <a:t>6012e-07</a:t>
                      </a:r>
                      <a:endParaRPr lang="it-IT" sz="1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1747532"/>
                  </a:ext>
                </a:extLst>
              </a:tr>
            </a:tbl>
          </a:graphicData>
        </a:graphic>
      </p:graphicFrame>
      <p:pic>
        <p:nvPicPr>
          <p:cNvPr id="5121" name="Picture 1" descr="Mappa_temperatura">
            <a:extLst>
              <a:ext uri="{FF2B5EF4-FFF2-40B4-BE49-F238E27FC236}">
                <a16:creationId xmlns:a16="http://schemas.microsoft.com/office/drawing/2014/main" id="{0868532B-83E4-4009-9D62-2F483F348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393" y="3502555"/>
            <a:ext cx="33591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657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1E55988-FA7E-45BA-9976-024ECDAFBF63}"/>
              </a:ext>
            </a:extLst>
          </p:cNvPr>
          <p:cNvPicPr>
            <a:picLocks noChangeAspect="1"/>
          </p:cNvPicPr>
          <p:nvPr/>
        </p:nvPicPr>
        <p:blipFill rotWithShape="1">
          <a:blip r:embed="rId2">
            <a:extLst>
              <a:ext uri="{28A0092B-C50C-407E-A947-70E740481C1C}">
                <a14:useLocalDpi xmlns:a14="http://schemas.microsoft.com/office/drawing/2010/main" val="0"/>
              </a:ext>
            </a:extLst>
          </a:blip>
          <a:srcRect t="34766" b="27687"/>
          <a:stretch/>
        </p:blipFill>
        <p:spPr>
          <a:xfrm>
            <a:off x="20" y="10"/>
            <a:ext cx="12191980" cy="6857990"/>
          </a:xfrm>
          <a:prstGeom prst="rect">
            <a:avLst/>
          </a:prstGeom>
        </p:spPr>
      </p:pic>
      <p:sp>
        <p:nvSpPr>
          <p:cNvPr id="64" name="Rectangle 6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LA METODOLOGIA D’ANALISI</a:t>
            </a:r>
          </a:p>
        </p:txBody>
      </p:sp>
      <p:cxnSp>
        <p:nvCxnSpPr>
          <p:cNvPr id="66" name="Straight Connector 6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91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La metodologia d’analisi</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Si è deciso di indagare il fenomeno affrontando tre diverse tipologie di analisi:</a:t>
            </a:r>
          </a:p>
          <a:p>
            <a:pPr marL="0" indent="0" algn="just">
              <a:buNone/>
            </a:pPr>
            <a:endParaRPr lang="it-IT" sz="2400" dirty="0">
              <a:latin typeface="Gill Sans Nova Light" panose="020B0302020104020203" pitchFamily="34" charset="0"/>
            </a:endParaRPr>
          </a:p>
          <a:p>
            <a:pPr algn="just"/>
            <a:r>
              <a:rPr lang="it-IT" sz="2400" dirty="0">
                <a:latin typeface="Gill Sans Nova Light" panose="020B0302020104020203" pitchFamily="34" charset="0"/>
              </a:rPr>
              <a:t>Analisi demografica</a:t>
            </a:r>
          </a:p>
          <a:p>
            <a:pPr algn="just"/>
            <a:r>
              <a:rPr lang="it-IT" sz="2400" dirty="0">
                <a:latin typeface="Gill Sans Nova Light" panose="020B0302020104020203" pitchFamily="34" charset="0"/>
              </a:rPr>
              <a:t>Analisi temporale</a:t>
            </a:r>
          </a:p>
          <a:p>
            <a:pPr algn="just"/>
            <a:r>
              <a:rPr lang="it-IT" sz="2400" dirty="0">
                <a:latin typeface="Gill Sans Nova Light" panose="020B0302020104020203" pitchFamily="34" charset="0"/>
              </a:rPr>
              <a:t>Analisi di correlazione</a:t>
            </a:r>
          </a:p>
          <a:p>
            <a:pPr algn="just"/>
            <a:endParaRPr lang="it-IT" sz="2400" dirty="0">
              <a:latin typeface="Gill Sans Nova Light" panose="020B0302020104020203" pitchFamily="34" charset="0"/>
            </a:endParaRPr>
          </a:p>
          <a:p>
            <a:pPr marL="0" indent="0" algn="just">
              <a:buNone/>
            </a:pPr>
            <a:r>
              <a:rPr lang="it-IT" sz="2400" dirty="0">
                <a:latin typeface="Gill Sans Nova Light" panose="020B0302020104020203" pitchFamily="34" charset="0"/>
              </a:rPr>
              <a:t>Sono stati utilizzati i dati raccolti da AREU nell’intervallo temporale 2015-2017.</a:t>
            </a:r>
          </a:p>
        </p:txBody>
      </p:sp>
    </p:spTree>
    <p:extLst>
      <p:ext uri="{BB962C8B-B14F-4D97-AF65-F5344CB8AC3E}">
        <p14:creationId xmlns:p14="http://schemas.microsoft.com/office/powerpoint/2010/main" val="2464770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descr="Immagine che contiene dardo, proiettile, girandola, gazania&#10;&#10;Descrizione generata automaticamente">
            <a:extLst>
              <a:ext uri="{FF2B5EF4-FFF2-40B4-BE49-F238E27FC236}">
                <a16:creationId xmlns:a16="http://schemas.microsoft.com/office/drawing/2014/main" id="{61E55988-FA7E-45BA-9976-024ECDAFBF63}"/>
              </a:ext>
            </a:extLst>
          </p:cNvPr>
          <p:cNvPicPr>
            <a:picLocks noChangeAspect="1"/>
          </p:cNvPicPr>
          <p:nvPr/>
        </p:nvPicPr>
        <p:blipFill rotWithShape="1">
          <a:blip r:embed="rId2">
            <a:extLst>
              <a:ext uri="{28A0092B-C50C-407E-A947-70E740481C1C}">
                <a14:useLocalDpi xmlns:a14="http://schemas.microsoft.com/office/drawing/2010/main" val="0"/>
              </a:ext>
            </a:extLst>
          </a:blip>
          <a:srcRect t="9605" b="5809"/>
          <a:stretch/>
        </p:blipFill>
        <p:spPr>
          <a:xfrm>
            <a:off x="20" y="10"/>
            <a:ext cx="12191980" cy="6857990"/>
          </a:xfrm>
          <a:prstGeom prst="rect">
            <a:avLst/>
          </a:prstGeom>
        </p:spPr>
      </p:pic>
      <p:sp>
        <p:nvSpPr>
          <p:cNvPr id="44" name="Rectangle 3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L’OBIETTIVO</a:t>
            </a:r>
            <a:endParaRPr lang="en-US" sz="3600" dirty="0">
              <a:solidFill>
                <a:schemeClr val="tx1">
                  <a:lumMod val="85000"/>
                  <a:lumOff val="15000"/>
                </a:schemeClr>
              </a:solidFill>
            </a:endParaRPr>
          </a:p>
        </p:txBody>
      </p:sp>
      <p:cxnSp>
        <p:nvCxnSpPr>
          <p:cNvPr id="45" name="Straight Connector 3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433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demografica</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Si è indagato il fenomeno ictus da un punto di vista strettamente demografico, andando a verificare quali legami sussistessero tra la patologia e la distribuzione della popolazione sul territorio.</a:t>
            </a:r>
          </a:p>
          <a:p>
            <a:pPr marL="0" indent="0" algn="just">
              <a:buNone/>
            </a:pPr>
            <a:endParaRPr lang="it-IT" sz="2400" dirty="0">
              <a:latin typeface="Gill Sans Nova Light" panose="020B0302020104020203" pitchFamily="34" charset="0"/>
            </a:endParaRPr>
          </a:p>
          <a:p>
            <a:pPr marL="0" indent="0" algn="just">
              <a:buNone/>
            </a:pPr>
            <a:r>
              <a:rPr lang="it-IT" sz="2400" dirty="0">
                <a:latin typeface="Gill Sans Nova Light" panose="020B0302020104020203" pitchFamily="34" charset="0"/>
              </a:rPr>
              <a:t>Si è determinata l’incidenza in relazione alle dodici province della Lombardia e si sono poi analizzati i dati in relazione all’età e al sesso degli individui colpiti.</a:t>
            </a:r>
          </a:p>
        </p:txBody>
      </p:sp>
    </p:spTree>
    <p:extLst>
      <p:ext uri="{BB962C8B-B14F-4D97-AF65-F5344CB8AC3E}">
        <p14:creationId xmlns:p14="http://schemas.microsoft.com/office/powerpoint/2010/main" val="3656917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temporale</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L’analisi temporale è stata svolta seguendo tre differenti granularità:</a:t>
            </a:r>
          </a:p>
          <a:p>
            <a:pPr marL="0" indent="0" algn="just">
              <a:buNone/>
            </a:pPr>
            <a:endParaRPr lang="it-IT" sz="2400" dirty="0">
              <a:latin typeface="Gill Sans Nova Light" panose="020B0302020104020203" pitchFamily="34" charset="0"/>
            </a:endParaRPr>
          </a:p>
          <a:p>
            <a:pPr algn="just"/>
            <a:r>
              <a:rPr lang="it-IT" sz="2400" dirty="0">
                <a:latin typeface="Gill Sans Nova Light" panose="020B0302020104020203" pitchFamily="34" charset="0"/>
              </a:rPr>
              <a:t>Oraria</a:t>
            </a:r>
          </a:p>
          <a:p>
            <a:pPr algn="just"/>
            <a:r>
              <a:rPr lang="it-IT" sz="2400" dirty="0">
                <a:latin typeface="Gill Sans Nova Light" panose="020B0302020104020203" pitchFamily="34" charset="0"/>
              </a:rPr>
              <a:t>Giornaliera</a:t>
            </a:r>
          </a:p>
          <a:p>
            <a:pPr algn="just"/>
            <a:r>
              <a:rPr lang="it-IT" sz="2400" dirty="0">
                <a:latin typeface="Gill Sans Nova Light" panose="020B0302020104020203" pitchFamily="34" charset="0"/>
              </a:rPr>
              <a:t>Mensile</a:t>
            </a:r>
          </a:p>
          <a:p>
            <a:pPr algn="just"/>
            <a:endParaRPr lang="it-IT" sz="2400" dirty="0">
              <a:latin typeface="Gill Sans Nova Light" panose="020B0302020104020203" pitchFamily="34" charset="0"/>
            </a:endParaRPr>
          </a:p>
          <a:p>
            <a:pPr marL="0" indent="0" algn="just">
              <a:buNone/>
            </a:pPr>
            <a:r>
              <a:rPr lang="it-IT" sz="2400" dirty="0">
                <a:latin typeface="Gill Sans Nova Light" panose="020B0302020104020203" pitchFamily="34" charset="0"/>
              </a:rPr>
              <a:t>I dati sono stati raggruppati in base all’unità di riferimento al fine di osservare l’esistenza di ciclicità o di trend particolari.</a:t>
            </a:r>
          </a:p>
        </p:txBody>
      </p:sp>
    </p:spTree>
    <p:extLst>
      <p:ext uri="{BB962C8B-B14F-4D97-AF65-F5344CB8AC3E}">
        <p14:creationId xmlns:p14="http://schemas.microsoft.com/office/powerpoint/2010/main" val="86558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di correlazione - 1</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L’ultimo passo del processo di ricerca è rappresentato dall’analisi di correlazione, svolta anch’essa sulla base di tre differenti granularità temporali. In particolare si sono eseguite:</a:t>
            </a:r>
          </a:p>
          <a:p>
            <a:pPr marL="0" indent="0" algn="just">
              <a:buNone/>
            </a:pPr>
            <a:endParaRPr lang="it-IT" sz="2400" dirty="0">
              <a:latin typeface="Gill Sans Nova Light" panose="020B0302020104020203" pitchFamily="34" charset="0"/>
            </a:endParaRPr>
          </a:p>
          <a:p>
            <a:pPr algn="just"/>
            <a:r>
              <a:rPr lang="it-IT" sz="2400" dirty="0">
                <a:latin typeface="Gill Sans Nova Light" panose="020B0302020104020203" pitchFamily="34" charset="0"/>
              </a:rPr>
              <a:t>Analisi subitanea</a:t>
            </a:r>
          </a:p>
          <a:p>
            <a:pPr algn="just"/>
            <a:r>
              <a:rPr lang="it-IT" sz="2400" dirty="0">
                <a:latin typeface="Gill Sans Nova Light" panose="020B0302020104020203" pitchFamily="34" charset="0"/>
              </a:rPr>
              <a:t>Analisi giornaliera</a:t>
            </a:r>
          </a:p>
          <a:p>
            <a:pPr algn="just"/>
            <a:r>
              <a:rPr lang="it-IT" sz="2400" dirty="0">
                <a:latin typeface="Gill Sans Nova Light" panose="020B0302020104020203" pitchFamily="34" charset="0"/>
              </a:rPr>
              <a:t>Analisi mensile</a:t>
            </a:r>
          </a:p>
          <a:p>
            <a:pPr marL="0" indent="0" algn="just">
              <a:buNone/>
            </a:pPr>
            <a:endParaRPr lang="it-IT" sz="2400" dirty="0">
              <a:latin typeface="Gill Sans Nova Light" panose="020B0302020104020203" pitchFamily="34" charset="0"/>
            </a:endParaRPr>
          </a:p>
          <a:p>
            <a:pPr marL="0" indent="0" algn="just">
              <a:buNone/>
            </a:pPr>
            <a:r>
              <a:rPr lang="it-IT" sz="2400" dirty="0">
                <a:latin typeface="Gill Sans Nova Light" panose="020B0302020104020203" pitchFamily="34" charset="0"/>
              </a:rPr>
              <a:t>Prendendo spunto da quanto riportato in letteratura, nei casi di analisi subitanea e giornaliera si è esteso il periodo di osservazione ai cinque giorni antecedenti alla chiamata al 112 da parte del paziente.</a:t>
            </a:r>
          </a:p>
        </p:txBody>
      </p:sp>
    </p:spTree>
    <p:extLst>
      <p:ext uri="{BB962C8B-B14F-4D97-AF65-F5344CB8AC3E}">
        <p14:creationId xmlns:p14="http://schemas.microsoft.com/office/powerpoint/2010/main" val="392501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di correlazione - 2</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sz="2400" dirty="0">
                <a:latin typeface="Gill Sans Nova Light" panose="020B0302020104020203" pitchFamily="34" charset="0"/>
              </a:rPr>
              <a:t>Al fine di offrire risultati quanto più significativi, l’analisi di correlazione è stata limitata alla città di Milano. Il capoluogo meneghino presenta infatti un elevato numero di centraline ARPA, che in concomitanza con il consistente numero di ictus occorsi nel triennio 2015-2017 consente un’analisi molto precisa e significativa.</a:t>
            </a:r>
          </a:p>
        </p:txBody>
      </p:sp>
      <p:pic>
        <p:nvPicPr>
          <p:cNvPr id="4" name="Immagine 3" descr="Immagine che contiene testo, mappa&#10;&#10;Descrizione generata automaticamente">
            <a:extLst>
              <a:ext uri="{FF2B5EF4-FFF2-40B4-BE49-F238E27FC236}">
                <a16:creationId xmlns:a16="http://schemas.microsoft.com/office/drawing/2014/main" id="{450F4CD1-4634-4BC3-B111-37DF95092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17267"/>
            <a:ext cx="3600000" cy="1974732"/>
          </a:xfrm>
          <a:prstGeom prst="rect">
            <a:avLst/>
          </a:prstGeom>
        </p:spPr>
      </p:pic>
      <p:pic>
        <p:nvPicPr>
          <p:cNvPr id="7" name="Immagine 6" descr="Immagine che contiene testo, mappa&#10;&#10;Descrizione generata automaticamente">
            <a:extLst>
              <a:ext uri="{FF2B5EF4-FFF2-40B4-BE49-F238E27FC236}">
                <a16:creationId xmlns:a16="http://schemas.microsoft.com/office/drawing/2014/main" id="{55BE3061-FFCA-45D8-AA1C-F707AABE1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3465" y="3811999"/>
            <a:ext cx="3327195" cy="1980000"/>
          </a:xfrm>
          <a:prstGeom prst="rect">
            <a:avLst/>
          </a:prstGeom>
        </p:spPr>
      </p:pic>
      <p:pic>
        <p:nvPicPr>
          <p:cNvPr id="11" name="Immagine 10" descr="Immagine che contiene testo, mappa&#10;&#10;Descrizione generata automaticamente">
            <a:extLst>
              <a:ext uri="{FF2B5EF4-FFF2-40B4-BE49-F238E27FC236}">
                <a16:creationId xmlns:a16="http://schemas.microsoft.com/office/drawing/2014/main" id="{C81CF0B5-43F6-4A3C-9362-7322B55B8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235" y="3817267"/>
            <a:ext cx="3327195" cy="1980000"/>
          </a:xfrm>
          <a:prstGeom prst="rect">
            <a:avLst/>
          </a:prstGeom>
        </p:spPr>
      </p:pic>
    </p:spTree>
    <p:extLst>
      <p:ext uri="{BB962C8B-B14F-4D97-AF65-F5344CB8AC3E}">
        <p14:creationId xmlns:p14="http://schemas.microsoft.com/office/powerpoint/2010/main" val="3412816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17B2DB0-CA1C-4EA5-B5E9-27C0ADFE1175}"/>
              </a:ext>
            </a:extLst>
          </p:cNvPr>
          <p:cNvPicPr>
            <a:picLocks noChangeAspect="1"/>
          </p:cNvPicPr>
          <p:nvPr/>
        </p:nvPicPr>
        <p:blipFill rotWithShape="1">
          <a:blip r:embed="rId2">
            <a:extLst>
              <a:ext uri="{28A0092B-C50C-407E-A947-70E740481C1C}">
                <a14:useLocalDpi xmlns:a14="http://schemas.microsoft.com/office/drawing/2010/main" val="0"/>
              </a:ext>
            </a:extLst>
          </a:blip>
          <a:srcRect l="2667"/>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I RISULTATI</a:t>
            </a:r>
          </a:p>
        </p:txBody>
      </p:sp>
      <p:cxnSp>
        <p:nvCxnSpPr>
          <p:cNvPr id="20"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718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demografica – incidenza percentuale</a:t>
            </a:r>
          </a:p>
        </p:txBody>
      </p:sp>
      <p:pic>
        <p:nvPicPr>
          <p:cNvPr id="13" name="Segnaposto contenuto 12" descr="Immagine che contiene screenshot&#10;&#10;Descrizione generata automaticamente">
            <a:extLst>
              <a:ext uri="{FF2B5EF4-FFF2-40B4-BE49-F238E27FC236}">
                <a16:creationId xmlns:a16="http://schemas.microsoft.com/office/drawing/2014/main" id="{72F43395-57F1-4690-86CB-6D89D939B9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4431" y="1825625"/>
            <a:ext cx="7663138" cy="4351338"/>
          </a:xfrm>
        </p:spPr>
      </p:pic>
    </p:spTree>
    <p:extLst>
      <p:ext uri="{BB962C8B-B14F-4D97-AF65-F5344CB8AC3E}">
        <p14:creationId xmlns:p14="http://schemas.microsoft.com/office/powerpoint/2010/main" val="3032934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demografica – numero di casi per fascia d’età</a:t>
            </a:r>
          </a:p>
        </p:txBody>
      </p:sp>
      <p:pic>
        <p:nvPicPr>
          <p:cNvPr id="6" name="Segnaposto contenuto 5">
            <a:extLst>
              <a:ext uri="{FF2B5EF4-FFF2-40B4-BE49-F238E27FC236}">
                <a16:creationId xmlns:a16="http://schemas.microsoft.com/office/drawing/2014/main" id="{0221D4D9-1DC3-42D6-8E43-EC1B394724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7104" y="1825625"/>
            <a:ext cx="7637791" cy="4351338"/>
          </a:xfrm>
        </p:spPr>
      </p:pic>
    </p:spTree>
    <p:extLst>
      <p:ext uri="{BB962C8B-B14F-4D97-AF65-F5344CB8AC3E}">
        <p14:creationId xmlns:p14="http://schemas.microsoft.com/office/powerpoint/2010/main" val="3285431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demografica – incidenza percentuale in base alla provincia</a:t>
            </a:r>
          </a:p>
        </p:txBody>
      </p:sp>
      <p:pic>
        <p:nvPicPr>
          <p:cNvPr id="6" name="Segnaposto contenuto 5" descr="Immagine che contiene screenshot, strumento scrittorio&#10;&#10;Descrizione generata automaticamente">
            <a:extLst>
              <a:ext uri="{FF2B5EF4-FFF2-40B4-BE49-F238E27FC236}">
                <a16:creationId xmlns:a16="http://schemas.microsoft.com/office/drawing/2014/main" id="{3EFD435B-9BB3-48B7-A216-B54F4C97CD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9030" y="1825625"/>
            <a:ext cx="7653939" cy="4351338"/>
          </a:xfrm>
        </p:spPr>
      </p:pic>
    </p:spTree>
    <p:extLst>
      <p:ext uri="{BB962C8B-B14F-4D97-AF65-F5344CB8AC3E}">
        <p14:creationId xmlns:p14="http://schemas.microsoft.com/office/powerpoint/2010/main" val="243139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temporale – trend orario</a:t>
            </a:r>
          </a:p>
        </p:txBody>
      </p:sp>
      <p:pic>
        <p:nvPicPr>
          <p:cNvPr id="7" name="Segnaposto contenuto 6" descr="Immagine che contiene testo, mappa&#10;&#10;Descrizione generata automaticamente">
            <a:extLst>
              <a:ext uri="{FF2B5EF4-FFF2-40B4-BE49-F238E27FC236}">
                <a16:creationId xmlns:a16="http://schemas.microsoft.com/office/drawing/2014/main" id="{50451A82-25CC-466E-922F-DBDEB17C17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514" y="1825625"/>
            <a:ext cx="7646972" cy="4351338"/>
          </a:xfrm>
        </p:spPr>
      </p:pic>
    </p:spTree>
    <p:extLst>
      <p:ext uri="{BB962C8B-B14F-4D97-AF65-F5344CB8AC3E}">
        <p14:creationId xmlns:p14="http://schemas.microsoft.com/office/powerpoint/2010/main" val="794282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temporale – trend giornaliero</a:t>
            </a:r>
          </a:p>
        </p:txBody>
      </p:sp>
      <p:pic>
        <p:nvPicPr>
          <p:cNvPr id="6" name="Segnaposto contenuto 5" descr="Immagine che contiene testo&#10;&#10;Descrizione generata automaticamente">
            <a:extLst>
              <a:ext uri="{FF2B5EF4-FFF2-40B4-BE49-F238E27FC236}">
                <a16:creationId xmlns:a16="http://schemas.microsoft.com/office/drawing/2014/main" id="{9FE4C2C8-7D27-4DFC-B8D5-A99B1DA2C5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514" y="1825625"/>
            <a:ext cx="7646972" cy="4351338"/>
          </a:xfrm>
        </p:spPr>
      </p:pic>
    </p:spTree>
    <p:extLst>
      <p:ext uri="{BB962C8B-B14F-4D97-AF65-F5344CB8AC3E}">
        <p14:creationId xmlns:p14="http://schemas.microsoft.com/office/powerpoint/2010/main" val="351123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L’obiettivo</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lstStyle/>
          <a:p>
            <a:pPr marL="0" indent="0" algn="just">
              <a:buNone/>
            </a:pPr>
            <a:r>
              <a:rPr lang="it-IT" dirty="0">
                <a:latin typeface="Gill Sans Nova Light" panose="020B0302020104020203" pitchFamily="34" charset="0"/>
              </a:rPr>
              <a:t>Lo scopo di questo progetto di tesi è quello di sviluppare un framework di riferimento nel settore Health </a:t>
            </a:r>
            <a:r>
              <a:rPr lang="it-IT" dirty="0" err="1">
                <a:latin typeface="Gill Sans Nova Light" panose="020B0302020104020203" pitchFamily="34" charset="0"/>
              </a:rPr>
              <a:t>Geomatics</a:t>
            </a:r>
            <a:r>
              <a:rPr lang="it-IT" dirty="0">
                <a:latin typeface="Gill Sans Nova Light" panose="020B0302020104020203" pitchFamily="34" charset="0"/>
              </a:rPr>
              <a:t>, che consenta di analizzare eventi clinici in relazione al territorio e alle variabili ambientali caratteristiche.</a:t>
            </a:r>
            <a:br>
              <a:rPr lang="it-IT" dirty="0">
                <a:latin typeface="Gill Sans Nova Light" panose="020B0302020104020203" pitchFamily="34" charset="0"/>
              </a:rPr>
            </a:br>
            <a:endParaRPr lang="it-IT" dirty="0">
              <a:latin typeface="Gill Sans Nova Light" panose="020B0302020104020203" pitchFamily="34" charset="0"/>
            </a:endParaRPr>
          </a:p>
          <a:p>
            <a:pPr marL="0" indent="0" algn="just">
              <a:buNone/>
            </a:pPr>
            <a:r>
              <a:rPr lang="it-IT" dirty="0">
                <a:latin typeface="Gill Sans Nova Light" panose="020B0302020104020203" pitchFamily="34" charset="0"/>
              </a:rPr>
              <a:t>Si propone l’applicazione della metodologia al caso degli ictus registrati in Lombardia da AREU (Agenzia Regionale Emergenze Urgenze) al fine di indagare in maniera più approfondita la patologia, che rappresenta la seconda causa di morte in Italia.</a:t>
            </a:r>
          </a:p>
        </p:txBody>
      </p:sp>
    </p:spTree>
    <p:extLst>
      <p:ext uri="{BB962C8B-B14F-4D97-AF65-F5344CB8AC3E}">
        <p14:creationId xmlns:p14="http://schemas.microsoft.com/office/powerpoint/2010/main" val="2277383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temporale – trend mensile</a:t>
            </a:r>
          </a:p>
        </p:txBody>
      </p:sp>
      <p:pic>
        <p:nvPicPr>
          <p:cNvPr id="7" name="Segnaposto contenuto 6" descr="Immagine che contiene matita, stazionario&#10;&#10;Descrizione generata automaticamente">
            <a:extLst>
              <a:ext uri="{FF2B5EF4-FFF2-40B4-BE49-F238E27FC236}">
                <a16:creationId xmlns:a16="http://schemas.microsoft.com/office/drawing/2014/main" id="{818ADD5D-F862-4A2B-AB70-1E4602074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74038"/>
            <a:ext cx="5040000" cy="2867899"/>
          </a:xfrm>
        </p:spPr>
      </p:pic>
      <p:pic>
        <p:nvPicPr>
          <p:cNvPr id="9" name="Immagine 8">
            <a:extLst>
              <a:ext uri="{FF2B5EF4-FFF2-40B4-BE49-F238E27FC236}">
                <a16:creationId xmlns:a16="http://schemas.microsoft.com/office/drawing/2014/main" id="{0CBF5C1F-7E38-4FD9-B257-1AD57B546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94" y="2374038"/>
            <a:ext cx="5040000" cy="2867899"/>
          </a:xfrm>
          <a:prstGeom prst="rect">
            <a:avLst/>
          </a:prstGeom>
        </p:spPr>
      </p:pic>
    </p:spTree>
    <p:extLst>
      <p:ext uri="{BB962C8B-B14F-4D97-AF65-F5344CB8AC3E}">
        <p14:creationId xmlns:p14="http://schemas.microsoft.com/office/powerpoint/2010/main" val="1796596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di correlazione – valori subitanei</a:t>
            </a:r>
          </a:p>
        </p:txBody>
      </p:sp>
      <p:graphicFrame>
        <p:nvGraphicFramePr>
          <p:cNvPr id="17" name="Segnaposto contenuto 16">
            <a:extLst>
              <a:ext uri="{FF2B5EF4-FFF2-40B4-BE49-F238E27FC236}">
                <a16:creationId xmlns:a16="http://schemas.microsoft.com/office/drawing/2014/main" id="{62AB6D93-FC0D-44F1-94D5-936458ED9251}"/>
              </a:ext>
            </a:extLst>
          </p:cNvPr>
          <p:cNvGraphicFramePr>
            <a:graphicFrameLocks noGrp="1"/>
          </p:cNvGraphicFramePr>
          <p:nvPr>
            <p:ph idx="1"/>
            <p:extLst>
              <p:ext uri="{D42A27DB-BD31-4B8C-83A1-F6EECF244321}">
                <p14:modId xmlns:p14="http://schemas.microsoft.com/office/powerpoint/2010/main" val="4042682918"/>
              </p:ext>
            </p:extLst>
          </p:nvPr>
        </p:nvGraphicFramePr>
        <p:xfrm>
          <a:off x="3035999" y="2119022"/>
          <a:ext cx="6120001" cy="3639600"/>
        </p:xfrm>
        <a:graphic>
          <a:graphicData uri="http://schemas.openxmlformats.org/drawingml/2006/table">
            <a:tbl>
              <a:tblPr firstRow="1" firstCol="1" bandRow="1">
                <a:tableStyleId>{0660B408-B3CF-4A94-85FC-2B1E0A45F4A2}</a:tableStyleId>
              </a:tblPr>
              <a:tblGrid>
                <a:gridCol w="1094852">
                  <a:extLst>
                    <a:ext uri="{9D8B030D-6E8A-4147-A177-3AD203B41FA5}">
                      <a16:colId xmlns:a16="http://schemas.microsoft.com/office/drawing/2014/main" val="1855739597"/>
                    </a:ext>
                  </a:extLst>
                </a:gridCol>
                <a:gridCol w="1070909">
                  <a:extLst>
                    <a:ext uri="{9D8B030D-6E8A-4147-A177-3AD203B41FA5}">
                      <a16:colId xmlns:a16="http://schemas.microsoft.com/office/drawing/2014/main" val="3151671702"/>
                    </a:ext>
                  </a:extLst>
                </a:gridCol>
                <a:gridCol w="790848">
                  <a:extLst>
                    <a:ext uri="{9D8B030D-6E8A-4147-A177-3AD203B41FA5}">
                      <a16:colId xmlns:a16="http://schemas.microsoft.com/office/drawing/2014/main" val="3031331641"/>
                    </a:ext>
                  </a:extLst>
                </a:gridCol>
                <a:gridCol w="790848">
                  <a:extLst>
                    <a:ext uri="{9D8B030D-6E8A-4147-A177-3AD203B41FA5}">
                      <a16:colId xmlns:a16="http://schemas.microsoft.com/office/drawing/2014/main" val="714716224"/>
                    </a:ext>
                  </a:extLst>
                </a:gridCol>
                <a:gridCol w="790848">
                  <a:extLst>
                    <a:ext uri="{9D8B030D-6E8A-4147-A177-3AD203B41FA5}">
                      <a16:colId xmlns:a16="http://schemas.microsoft.com/office/drawing/2014/main" val="2533404244"/>
                    </a:ext>
                  </a:extLst>
                </a:gridCol>
                <a:gridCol w="790848">
                  <a:extLst>
                    <a:ext uri="{9D8B030D-6E8A-4147-A177-3AD203B41FA5}">
                      <a16:colId xmlns:a16="http://schemas.microsoft.com/office/drawing/2014/main" val="2362019535"/>
                    </a:ext>
                  </a:extLst>
                </a:gridCol>
                <a:gridCol w="790848">
                  <a:extLst>
                    <a:ext uri="{9D8B030D-6E8A-4147-A177-3AD203B41FA5}">
                      <a16:colId xmlns:a16="http://schemas.microsoft.com/office/drawing/2014/main" val="1833731819"/>
                    </a:ext>
                  </a:extLst>
                </a:gridCol>
              </a:tblGrid>
              <a:tr h="755940">
                <a:tc>
                  <a:txBody>
                    <a:bodyPr/>
                    <a:lstStyle/>
                    <a:p>
                      <a:pPr algn="ctr">
                        <a:lnSpc>
                          <a:spcPct val="150000"/>
                        </a:lnSpc>
                        <a:spcAft>
                          <a:spcPts val="0"/>
                        </a:spcAft>
                        <a:tabLst>
                          <a:tab pos="450215" algn="l"/>
                        </a:tabLst>
                      </a:pPr>
                      <a:r>
                        <a:rPr lang="it-IT" sz="900" dirty="0">
                          <a:effectLst/>
                          <a:latin typeface="Gill Sans MT" panose="020B0502020104020203" pitchFamily="34" charset="0"/>
                        </a:rPr>
                        <a:t>FENOMENO</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LAG PERIOD</a:t>
                      </a:r>
                    </a:p>
                    <a:p>
                      <a:pPr algn="ctr">
                        <a:lnSpc>
                          <a:spcPct val="150000"/>
                        </a:lnSpc>
                        <a:spcAft>
                          <a:spcPts val="0"/>
                        </a:spcAft>
                        <a:tabLst>
                          <a:tab pos="450215" algn="l"/>
                        </a:tabLst>
                      </a:pPr>
                      <a:r>
                        <a:rPr lang="it-IT" sz="900" dirty="0">
                          <a:effectLst/>
                          <a:latin typeface="Gill Sans MT" panose="020B0502020104020203" pitchFamily="34" charset="0"/>
                        </a:rPr>
                        <a:t>0H</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LAG PERIOD 24H</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LAG PERIOD 48H</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LAG PERIOD 72H</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LAG PERIOD 96H</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LAG PERIOD 120H</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4122995250"/>
                  </a:ext>
                </a:extLst>
              </a:tr>
              <a:tr h="233300">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Temperatura</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-0.075</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-0.091</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-0.100</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-0.106</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-0.101</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-0.104</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3018947413"/>
                  </a:ext>
                </a:extLst>
              </a:tr>
              <a:tr h="494620">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Umidità relativa</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0.028</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0.058</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0.066</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0.067</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0.036</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a:effectLst/>
                          <a:latin typeface="Gill Sans MT" panose="020B0502020104020203" pitchFamily="34" charset="0"/>
                        </a:rPr>
                        <a:t>0.054</a:t>
                      </a:r>
                      <a:endParaRPr lang="it-IT" sz="9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3890977573"/>
                  </a:ext>
                </a:extLst>
              </a:tr>
              <a:tr h="233300">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Ozono</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-0.071</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-0.091</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-0.073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-0.065</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a:effectLst/>
                          <a:latin typeface="Gill Sans MT" panose="020B0502020104020203" pitchFamily="34" charset="0"/>
                        </a:rPr>
                        <a:t>-0.061</a:t>
                      </a:r>
                      <a:endParaRPr lang="it-IT" sz="9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-0.067</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2396905174"/>
                  </a:ext>
                </a:extLst>
              </a:tr>
              <a:tr h="494620">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Biossido di azoto</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0.122</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0.059</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0.080</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0.068</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0.068</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2890763078"/>
                  </a:ext>
                </a:extLst>
              </a:tr>
              <a:tr h="233300">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Ossidi di azoto</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0.141</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0.110</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0.098</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0.106</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3575534979"/>
                  </a:ext>
                </a:extLst>
              </a:tr>
              <a:tr h="494620">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Monossido di carbonio</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0.101</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0.076</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0.058</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0.053</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0.060</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180860126"/>
                  </a:ext>
                </a:extLst>
              </a:tr>
              <a:tr h="233300">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Benzene</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0.106</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0.143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0.125</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0.099</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0.094</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0.094</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2687308664"/>
                  </a:ext>
                </a:extLst>
              </a:tr>
              <a:tr h="233300">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PM</a:t>
                      </a:r>
                      <a:r>
                        <a:rPr lang="it-IT" sz="900" b="0" i="1" baseline="-25000" dirty="0">
                          <a:effectLst/>
                          <a:latin typeface="Gill Sans MT" panose="020B0502020104020203" pitchFamily="34" charset="0"/>
                        </a:rPr>
                        <a:t>10</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0.069</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0.077</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0.065</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0.037</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a:effectLst/>
                          <a:latin typeface="Gill Sans MT" panose="020B0502020104020203" pitchFamily="34" charset="0"/>
                        </a:rPr>
                        <a:t>0.042</a:t>
                      </a:r>
                      <a:endParaRPr lang="it-IT" sz="9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0.020</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911601666"/>
                  </a:ext>
                </a:extLst>
              </a:tr>
              <a:tr h="233300">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PM</a:t>
                      </a:r>
                      <a:r>
                        <a:rPr lang="it-IT" sz="900" b="0" i="1" baseline="-25000" dirty="0">
                          <a:effectLst/>
                          <a:latin typeface="Gill Sans MT" panose="020B0502020104020203" pitchFamily="34" charset="0"/>
                        </a:rPr>
                        <a:t>2.5</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0.073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0.084</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0.072</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a:effectLst/>
                          <a:latin typeface="Gill Sans MT" panose="020B0502020104020203" pitchFamily="34" charset="0"/>
                        </a:rPr>
                        <a:t>0.041</a:t>
                      </a:r>
                      <a:endParaRPr lang="it-IT" sz="9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a:effectLst/>
                          <a:latin typeface="Gill Sans MT" panose="020B0502020104020203" pitchFamily="34" charset="0"/>
                        </a:rPr>
                        <a:t>0.047</a:t>
                      </a:r>
                      <a:endParaRPr lang="it-IT" sz="9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0.027</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5048" marR="65048" marT="0" marB="0" anchor="ctr"/>
                </a:tc>
                <a:extLst>
                  <a:ext uri="{0D108BD9-81ED-4DB2-BD59-A6C34878D82A}">
                    <a16:rowId xmlns:a16="http://schemas.microsoft.com/office/drawing/2014/main" val="2986976623"/>
                  </a:ext>
                </a:extLst>
              </a:tr>
            </a:tbl>
          </a:graphicData>
        </a:graphic>
      </p:graphicFrame>
    </p:spTree>
    <p:extLst>
      <p:ext uri="{BB962C8B-B14F-4D97-AF65-F5344CB8AC3E}">
        <p14:creationId xmlns:p14="http://schemas.microsoft.com/office/powerpoint/2010/main" val="684995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di correlazione – valori giornalieri</a:t>
            </a:r>
          </a:p>
        </p:txBody>
      </p:sp>
      <p:graphicFrame>
        <p:nvGraphicFramePr>
          <p:cNvPr id="5" name="Segnaposto contenuto 4">
            <a:extLst>
              <a:ext uri="{FF2B5EF4-FFF2-40B4-BE49-F238E27FC236}">
                <a16:creationId xmlns:a16="http://schemas.microsoft.com/office/drawing/2014/main" id="{125BE675-E458-48D0-951E-451150B26166}"/>
              </a:ext>
            </a:extLst>
          </p:cNvPr>
          <p:cNvGraphicFramePr>
            <a:graphicFrameLocks noGrp="1"/>
          </p:cNvGraphicFramePr>
          <p:nvPr>
            <p:ph idx="1"/>
            <p:extLst>
              <p:ext uri="{D42A27DB-BD31-4B8C-83A1-F6EECF244321}">
                <p14:modId xmlns:p14="http://schemas.microsoft.com/office/powerpoint/2010/main" val="3023531916"/>
              </p:ext>
            </p:extLst>
          </p:nvPr>
        </p:nvGraphicFramePr>
        <p:xfrm>
          <a:off x="3036000" y="2120410"/>
          <a:ext cx="6120000" cy="3637899"/>
        </p:xfrm>
        <a:graphic>
          <a:graphicData uri="http://schemas.openxmlformats.org/drawingml/2006/table">
            <a:tbl>
              <a:tblPr firstRow="1" firstCol="1" bandRow="1">
                <a:tableStyleId>{91EBBBCC-DAD2-459C-BE2E-F6DE35CF9A28}</a:tableStyleId>
              </a:tblPr>
              <a:tblGrid>
                <a:gridCol w="1142410">
                  <a:extLst>
                    <a:ext uri="{9D8B030D-6E8A-4147-A177-3AD203B41FA5}">
                      <a16:colId xmlns:a16="http://schemas.microsoft.com/office/drawing/2014/main" val="4129445227"/>
                    </a:ext>
                  </a:extLst>
                </a:gridCol>
                <a:gridCol w="1041490">
                  <a:extLst>
                    <a:ext uri="{9D8B030D-6E8A-4147-A177-3AD203B41FA5}">
                      <a16:colId xmlns:a16="http://schemas.microsoft.com/office/drawing/2014/main" val="2507622259"/>
                    </a:ext>
                  </a:extLst>
                </a:gridCol>
                <a:gridCol w="787220">
                  <a:extLst>
                    <a:ext uri="{9D8B030D-6E8A-4147-A177-3AD203B41FA5}">
                      <a16:colId xmlns:a16="http://schemas.microsoft.com/office/drawing/2014/main" val="3533537470"/>
                    </a:ext>
                  </a:extLst>
                </a:gridCol>
                <a:gridCol w="787220">
                  <a:extLst>
                    <a:ext uri="{9D8B030D-6E8A-4147-A177-3AD203B41FA5}">
                      <a16:colId xmlns:a16="http://schemas.microsoft.com/office/drawing/2014/main" val="119962750"/>
                    </a:ext>
                  </a:extLst>
                </a:gridCol>
                <a:gridCol w="787220">
                  <a:extLst>
                    <a:ext uri="{9D8B030D-6E8A-4147-A177-3AD203B41FA5}">
                      <a16:colId xmlns:a16="http://schemas.microsoft.com/office/drawing/2014/main" val="3822701720"/>
                    </a:ext>
                  </a:extLst>
                </a:gridCol>
                <a:gridCol w="787220">
                  <a:extLst>
                    <a:ext uri="{9D8B030D-6E8A-4147-A177-3AD203B41FA5}">
                      <a16:colId xmlns:a16="http://schemas.microsoft.com/office/drawing/2014/main" val="2805282033"/>
                    </a:ext>
                  </a:extLst>
                </a:gridCol>
                <a:gridCol w="787220">
                  <a:extLst>
                    <a:ext uri="{9D8B030D-6E8A-4147-A177-3AD203B41FA5}">
                      <a16:colId xmlns:a16="http://schemas.microsoft.com/office/drawing/2014/main" val="2472710968"/>
                    </a:ext>
                  </a:extLst>
                </a:gridCol>
              </a:tblGrid>
              <a:tr h="755586">
                <a:tc>
                  <a:txBody>
                    <a:bodyPr/>
                    <a:lstStyle/>
                    <a:p>
                      <a:pPr algn="ctr">
                        <a:lnSpc>
                          <a:spcPct val="150000"/>
                        </a:lnSpc>
                        <a:spcAft>
                          <a:spcPts val="0"/>
                        </a:spcAft>
                        <a:tabLst>
                          <a:tab pos="450215" algn="l"/>
                        </a:tabLst>
                      </a:pPr>
                      <a:r>
                        <a:rPr lang="it-IT" sz="900" dirty="0">
                          <a:effectLst/>
                          <a:latin typeface="Gill Sans MT" panose="020B0502020104020203" pitchFamily="34" charset="0"/>
                        </a:rPr>
                        <a:t>FENOMENO</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LAG PERIOD 0H</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dirty="0">
                          <a:effectLst/>
                          <a:latin typeface="Gill Sans MT" panose="020B0502020104020203" pitchFamily="34" charset="0"/>
                        </a:rPr>
                        <a:t>LAG PERIOD 24H</a:t>
                      </a:r>
                      <a:endParaRPr lang="it-IT" sz="9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a:effectLst/>
                          <a:latin typeface="Gill Sans MT" panose="020B0502020104020203" pitchFamily="34" charset="0"/>
                        </a:rPr>
                        <a:t>LAG PERIOD 48H</a:t>
                      </a:r>
                      <a:endParaRPr lang="it-IT" sz="9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a:effectLst/>
                          <a:latin typeface="Gill Sans MT" panose="020B0502020104020203" pitchFamily="34" charset="0"/>
                        </a:rPr>
                        <a:t>LAG PERIOD 72H</a:t>
                      </a:r>
                      <a:endParaRPr lang="it-IT" sz="9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a:effectLst/>
                          <a:latin typeface="Gill Sans MT" panose="020B0502020104020203" pitchFamily="34" charset="0"/>
                        </a:rPr>
                        <a:t>LAG PERIOD 96H</a:t>
                      </a:r>
                      <a:endParaRPr lang="it-IT" sz="9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a:effectLst/>
                          <a:latin typeface="Gill Sans MT" panose="020B0502020104020203" pitchFamily="34" charset="0"/>
                        </a:rPr>
                        <a:t>LAG PERIOD 120H</a:t>
                      </a:r>
                      <a:endParaRPr lang="it-IT" sz="9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extLst>
                  <a:ext uri="{0D108BD9-81ED-4DB2-BD59-A6C34878D82A}">
                    <a16:rowId xmlns:a16="http://schemas.microsoft.com/office/drawing/2014/main" val="3089723626"/>
                  </a:ext>
                </a:extLst>
              </a:tr>
              <a:tr h="233191">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Temperatura</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-0.163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-0.172</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-0.175</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-0.172</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-0.171</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-0.176</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extLst>
                  <a:ext uri="{0D108BD9-81ED-4DB2-BD59-A6C34878D82A}">
                    <a16:rowId xmlns:a16="http://schemas.microsoft.com/office/drawing/2014/main" val="2328709721"/>
                  </a:ext>
                </a:extLst>
              </a:tr>
              <a:tr h="494389">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Umidità relativa</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0.092</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0.138</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0.168</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0.145</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0.109</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0.121</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extLst>
                  <a:ext uri="{0D108BD9-81ED-4DB2-BD59-A6C34878D82A}">
                    <a16:rowId xmlns:a16="http://schemas.microsoft.com/office/drawing/2014/main" val="4189365572"/>
                  </a:ext>
                </a:extLst>
              </a:tr>
              <a:tr h="233191">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Ozono</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-0.201</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-0.188</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-0.196</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-0.193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-0.181</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-0.176</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extLst>
                  <a:ext uri="{0D108BD9-81ED-4DB2-BD59-A6C34878D82A}">
                    <a16:rowId xmlns:a16="http://schemas.microsoft.com/office/drawing/2014/main" val="3521177618"/>
                  </a:ext>
                </a:extLst>
              </a:tr>
              <a:tr h="494389">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Biossido di azoto</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0.182</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0.137</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0.111</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0.108</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0.090</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0.098</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extLst>
                  <a:ext uri="{0D108BD9-81ED-4DB2-BD59-A6C34878D82A}">
                    <a16:rowId xmlns:a16="http://schemas.microsoft.com/office/drawing/2014/main" val="2208154431"/>
                  </a:ext>
                </a:extLst>
              </a:tr>
              <a:tr h="233191">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Ossidi di azoto</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0.204</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0.163</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0.146</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0.153</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0.135</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0.150</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extLst>
                  <a:ext uri="{0D108BD9-81ED-4DB2-BD59-A6C34878D82A}">
                    <a16:rowId xmlns:a16="http://schemas.microsoft.com/office/drawing/2014/main" val="2670082907"/>
                  </a:ext>
                </a:extLst>
              </a:tr>
              <a:tr h="494389">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Monossido di carbonio</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0.137</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0.104</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0.104</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0.093</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0.068</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0.079</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extLst>
                  <a:ext uri="{0D108BD9-81ED-4DB2-BD59-A6C34878D82A}">
                    <a16:rowId xmlns:a16="http://schemas.microsoft.com/office/drawing/2014/main" val="766841278"/>
                  </a:ext>
                </a:extLst>
              </a:tr>
              <a:tr h="233191">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Benzene</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0.158</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0.156</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0.150</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0.134</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0.137</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0.148</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extLst>
                  <a:ext uri="{0D108BD9-81ED-4DB2-BD59-A6C34878D82A}">
                    <a16:rowId xmlns:a16="http://schemas.microsoft.com/office/drawing/2014/main" val="1161879833"/>
                  </a:ext>
                </a:extLst>
              </a:tr>
              <a:tr h="233191">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PM</a:t>
                      </a:r>
                      <a:r>
                        <a:rPr lang="it-IT" sz="900" b="0" i="1" baseline="-25000" dirty="0">
                          <a:effectLst/>
                          <a:latin typeface="Gill Sans MT" panose="020B0502020104020203" pitchFamily="34" charset="0"/>
                        </a:rPr>
                        <a:t>10</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0.127</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0.133</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0.104</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0.086</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0.077</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0.082</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extLst>
                  <a:ext uri="{0D108BD9-81ED-4DB2-BD59-A6C34878D82A}">
                    <a16:rowId xmlns:a16="http://schemas.microsoft.com/office/drawing/2014/main" val="790384192"/>
                  </a:ext>
                </a:extLst>
              </a:tr>
              <a:tr h="233191">
                <a:tc>
                  <a:txBody>
                    <a:bodyPr/>
                    <a:lstStyle/>
                    <a:p>
                      <a:pPr algn="ctr">
                        <a:lnSpc>
                          <a:spcPct val="150000"/>
                        </a:lnSpc>
                        <a:spcAft>
                          <a:spcPts val="0"/>
                        </a:spcAft>
                        <a:tabLst>
                          <a:tab pos="450215" algn="l"/>
                        </a:tabLst>
                      </a:pPr>
                      <a:r>
                        <a:rPr lang="it-IT" sz="900" b="0" i="1" dirty="0">
                          <a:effectLst/>
                          <a:latin typeface="Gill Sans MT" panose="020B0502020104020203" pitchFamily="34" charset="0"/>
                        </a:rPr>
                        <a:t>PM</a:t>
                      </a:r>
                      <a:r>
                        <a:rPr lang="it-IT" sz="900" b="0" i="1" baseline="-25000" dirty="0">
                          <a:effectLst/>
                          <a:latin typeface="Gill Sans MT" panose="020B0502020104020203" pitchFamily="34" charset="0"/>
                        </a:rPr>
                        <a:t>2.5</a:t>
                      </a:r>
                      <a:endParaRPr lang="it-IT" sz="9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ctr"/>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0.123</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0.137</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0.115</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0.098</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a:effectLst/>
                          <a:latin typeface="Gill Sans MT" panose="020B0502020104020203" pitchFamily="34" charset="0"/>
                        </a:rPr>
                        <a:t>0.093</a:t>
                      </a:r>
                      <a:endParaRPr lang="it-IT" sz="900" b="1">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tc>
                  <a:txBody>
                    <a:bodyPr/>
                    <a:lstStyle/>
                    <a:p>
                      <a:pPr algn="ctr">
                        <a:lnSpc>
                          <a:spcPct val="150000"/>
                        </a:lnSpc>
                        <a:spcAft>
                          <a:spcPts val="0"/>
                        </a:spcAft>
                        <a:tabLst>
                          <a:tab pos="450215" algn="l"/>
                        </a:tabLst>
                      </a:pPr>
                      <a:r>
                        <a:rPr lang="it-IT" sz="900" b="1" u="sng" dirty="0">
                          <a:effectLst/>
                          <a:latin typeface="Gill Sans MT" panose="020B0502020104020203" pitchFamily="34" charset="0"/>
                        </a:rPr>
                        <a:t>0.100</a:t>
                      </a:r>
                      <a:endParaRPr lang="it-IT" sz="900" b="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78359" marR="78359" marT="0" marB="0" anchor="b"/>
                </a:tc>
                <a:extLst>
                  <a:ext uri="{0D108BD9-81ED-4DB2-BD59-A6C34878D82A}">
                    <a16:rowId xmlns:a16="http://schemas.microsoft.com/office/drawing/2014/main" val="3073286351"/>
                  </a:ext>
                </a:extLst>
              </a:tr>
            </a:tbl>
          </a:graphicData>
        </a:graphic>
      </p:graphicFrame>
    </p:spTree>
    <p:extLst>
      <p:ext uri="{BB962C8B-B14F-4D97-AF65-F5344CB8AC3E}">
        <p14:creationId xmlns:p14="http://schemas.microsoft.com/office/powerpoint/2010/main" val="3899140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Analisi di correlazione – valori mensili</a:t>
            </a:r>
          </a:p>
        </p:txBody>
      </p:sp>
      <p:graphicFrame>
        <p:nvGraphicFramePr>
          <p:cNvPr id="9" name="Segnaposto contenuto 8">
            <a:extLst>
              <a:ext uri="{FF2B5EF4-FFF2-40B4-BE49-F238E27FC236}">
                <a16:creationId xmlns:a16="http://schemas.microsoft.com/office/drawing/2014/main" id="{46759FCB-1599-4E83-814E-71C7BA8ACD35}"/>
              </a:ext>
            </a:extLst>
          </p:cNvPr>
          <p:cNvGraphicFramePr>
            <a:graphicFrameLocks noGrp="1"/>
          </p:cNvGraphicFramePr>
          <p:nvPr>
            <p:ph idx="1"/>
            <p:extLst>
              <p:ext uri="{D42A27DB-BD31-4B8C-83A1-F6EECF244321}">
                <p14:modId xmlns:p14="http://schemas.microsoft.com/office/powerpoint/2010/main" val="2516248289"/>
              </p:ext>
            </p:extLst>
          </p:nvPr>
        </p:nvGraphicFramePr>
        <p:xfrm>
          <a:off x="3036000" y="2115046"/>
          <a:ext cx="6120000" cy="2955880"/>
        </p:xfrm>
        <a:graphic>
          <a:graphicData uri="http://schemas.openxmlformats.org/drawingml/2006/table">
            <a:tbl>
              <a:tblPr firstRow="1" firstCol="1" bandRow="1">
                <a:tableStyleId>{46F890A9-2807-4EBB-B81D-B2AA78EC7F39}</a:tableStyleId>
              </a:tblPr>
              <a:tblGrid>
                <a:gridCol w="2040000">
                  <a:extLst>
                    <a:ext uri="{9D8B030D-6E8A-4147-A177-3AD203B41FA5}">
                      <a16:colId xmlns:a16="http://schemas.microsoft.com/office/drawing/2014/main" val="4209564852"/>
                    </a:ext>
                  </a:extLst>
                </a:gridCol>
                <a:gridCol w="2040000">
                  <a:extLst>
                    <a:ext uri="{9D8B030D-6E8A-4147-A177-3AD203B41FA5}">
                      <a16:colId xmlns:a16="http://schemas.microsoft.com/office/drawing/2014/main" val="364265394"/>
                    </a:ext>
                  </a:extLst>
                </a:gridCol>
                <a:gridCol w="2040000">
                  <a:extLst>
                    <a:ext uri="{9D8B030D-6E8A-4147-A177-3AD203B41FA5}">
                      <a16:colId xmlns:a16="http://schemas.microsoft.com/office/drawing/2014/main" val="3626571872"/>
                    </a:ext>
                  </a:extLst>
                </a:gridCol>
              </a:tblGrid>
              <a:tr h="295588">
                <a:tc>
                  <a:txBody>
                    <a:bodyPr/>
                    <a:lstStyle/>
                    <a:p>
                      <a:pPr algn="ctr">
                        <a:lnSpc>
                          <a:spcPct val="150000"/>
                        </a:lnSpc>
                        <a:spcAft>
                          <a:spcPts val="0"/>
                        </a:spcAft>
                        <a:tabLst>
                          <a:tab pos="450215" algn="l"/>
                        </a:tabLst>
                      </a:pPr>
                      <a:r>
                        <a:rPr lang="it-IT" sz="1000" dirty="0">
                          <a:effectLst/>
                          <a:latin typeface="Gill Sans MT" panose="020B0502020104020203" pitchFamily="34" charset="0"/>
                        </a:rPr>
                        <a:t>FENOMENO</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CORRELAZIONE</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a:effectLst/>
                          <a:latin typeface="Gill Sans MT" panose="020B0502020104020203" pitchFamily="34" charset="0"/>
                        </a:rPr>
                        <a:t>SIGNIFICATIVITA’</a:t>
                      </a:r>
                      <a:endParaRPr lang="it-IT" sz="10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44606661"/>
                  </a:ext>
                </a:extLst>
              </a:tr>
              <a:tr h="295588">
                <a:tc>
                  <a:txBody>
                    <a:bodyPr/>
                    <a:lstStyle/>
                    <a:p>
                      <a:pPr algn="ctr">
                        <a:lnSpc>
                          <a:spcPct val="150000"/>
                        </a:lnSpc>
                        <a:spcAft>
                          <a:spcPts val="0"/>
                        </a:spcAft>
                        <a:tabLst>
                          <a:tab pos="450215" algn="l"/>
                        </a:tabLst>
                      </a:pPr>
                      <a:r>
                        <a:rPr lang="it-IT" sz="1000" b="0" i="1" dirty="0">
                          <a:effectLst/>
                          <a:latin typeface="Gill Sans MT" panose="020B0502020104020203" pitchFamily="34" charset="0"/>
                        </a:rPr>
                        <a:t>Temperatura</a:t>
                      </a:r>
                      <a:endParaRPr lang="it-IT" sz="10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-0.49</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a:effectLst/>
                          <a:latin typeface="Gill Sans MT" panose="020B0502020104020203" pitchFamily="34" charset="0"/>
                        </a:rPr>
                        <a:t>0.0025</a:t>
                      </a:r>
                      <a:endParaRPr lang="it-IT" sz="10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6689768"/>
                  </a:ext>
                </a:extLst>
              </a:tr>
              <a:tr h="295588">
                <a:tc>
                  <a:txBody>
                    <a:bodyPr/>
                    <a:lstStyle/>
                    <a:p>
                      <a:pPr algn="ctr">
                        <a:lnSpc>
                          <a:spcPct val="150000"/>
                        </a:lnSpc>
                        <a:spcAft>
                          <a:spcPts val="0"/>
                        </a:spcAft>
                        <a:tabLst>
                          <a:tab pos="450215" algn="l"/>
                        </a:tabLst>
                      </a:pPr>
                      <a:r>
                        <a:rPr lang="it-IT" sz="1000" b="0" i="1" dirty="0">
                          <a:effectLst/>
                          <a:latin typeface="Gill Sans MT" panose="020B0502020104020203" pitchFamily="34" charset="0"/>
                        </a:rPr>
                        <a:t>Umidità relativa</a:t>
                      </a:r>
                      <a:endParaRPr lang="it-IT" sz="10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0.41</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a:effectLst/>
                          <a:latin typeface="Gill Sans MT" panose="020B0502020104020203" pitchFamily="34" charset="0"/>
                        </a:rPr>
                        <a:t>0.0139</a:t>
                      </a:r>
                      <a:endParaRPr lang="it-IT" sz="10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11400989"/>
                  </a:ext>
                </a:extLst>
              </a:tr>
              <a:tr h="295588">
                <a:tc>
                  <a:txBody>
                    <a:bodyPr/>
                    <a:lstStyle/>
                    <a:p>
                      <a:pPr algn="ctr">
                        <a:lnSpc>
                          <a:spcPct val="150000"/>
                        </a:lnSpc>
                        <a:spcAft>
                          <a:spcPts val="0"/>
                        </a:spcAft>
                        <a:tabLst>
                          <a:tab pos="450215" algn="l"/>
                        </a:tabLst>
                      </a:pPr>
                      <a:r>
                        <a:rPr lang="it-IT" sz="1000" b="0" i="1" dirty="0">
                          <a:effectLst/>
                          <a:latin typeface="Gill Sans MT" panose="020B0502020104020203" pitchFamily="34" charset="0"/>
                        </a:rPr>
                        <a:t>Ozono</a:t>
                      </a:r>
                      <a:endParaRPr lang="it-IT" sz="10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-0.504</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a:effectLst/>
                          <a:latin typeface="Gill Sans MT" panose="020B0502020104020203" pitchFamily="34" charset="0"/>
                        </a:rPr>
                        <a:t>0.0017</a:t>
                      </a:r>
                      <a:endParaRPr lang="it-IT" sz="100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58846430"/>
                  </a:ext>
                </a:extLst>
              </a:tr>
              <a:tr h="295588">
                <a:tc>
                  <a:txBody>
                    <a:bodyPr/>
                    <a:lstStyle/>
                    <a:p>
                      <a:pPr algn="ctr">
                        <a:lnSpc>
                          <a:spcPct val="150000"/>
                        </a:lnSpc>
                        <a:spcAft>
                          <a:spcPts val="0"/>
                        </a:spcAft>
                        <a:tabLst>
                          <a:tab pos="450215" algn="l"/>
                        </a:tabLst>
                      </a:pPr>
                      <a:r>
                        <a:rPr lang="it-IT" sz="1000" b="0" i="1" dirty="0">
                          <a:effectLst/>
                          <a:latin typeface="Gill Sans MT" panose="020B0502020104020203" pitchFamily="34" charset="0"/>
                        </a:rPr>
                        <a:t>Biossido di azoto</a:t>
                      </a:r>
                      <a:endParaRPr lang="it-IT" sz="10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0.40</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0.0145</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263034"/>
                  </a:ext>
                </a:extLst>
              </a:tr>
              <a:tr h="295588">
                <a:tc>
                  <a:txBody>
                    <a:bodyPr/>
                    <a:lstStyle/>
                    <a:p>
                      <a:pPr algn="ctr">
                        <a:lnSpc>
                          <a:spcPct val="150000"/>
                        </a:lnSpc>
                        <a:spcAft>
                          <a:spcPts val="0"/>
                        </a:spcAft>
                        <a:tabLst>
                          <a:tab pos="450215" algn="l"/>
                        </a:tabLst>
                      </a:pPr>
                      <a:r>
                        <a:rPr lang="it-IT" sz="1000" b="0" i="1" dirty="0">
                          <a:effectLst/>
                          <a:latin typeface="Gill Sans MT" panose="020B0502020104020203" pitchFamily="34" charset="0"/>
                        </a:rPr>
                        <a:t>Ossidi di azoto</a:t>
                      </a:r>
                      <a:endParaRPr lang="it-IT" sz="10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0.48</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0.0033</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3613928"/>
                  </a:ext>
                </a:extLst>
              </a:tr>
              <a:tr h="295588">
                <a:tc>
                  <a:txBody>
                    <a:bodyPr/>
                    <a:lstStyle/>
                    <a:p>
                      <a:pPr algn="ctr">
                        <a:lnSpc>
                          <a:spcPct val="150000"/>
                        </a:lnSpc>
                        <a:spcAft>
                          <a:spcPts val="0"/>
                        </a:spcAft>
                        <a:tabLst>
                          <a:tab pos="450215" algn="l"/>
                        </a:tabLst>
                      </a:pPr>
                      <a:r>
                        <a:rPr lang="it-IT" sz="1000" b="0" i="1" dirty="0">
                          <a:effectLst/>
                          <a:latin typeface="Gill Sans MT" panose="020B0502020104020203" pitchFamily="34" charset="0"/>
                        </a:rPr>
                        <a:t>Monossido di carbonio</a:t>
                      </a:r>
                      <a:endParaRPr lang="it-IT" sz="10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0.22</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0.1981</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54526225"/>
                  </a:ext>
                </a:extLst>
              </a:tr>
              <a:tr h="295588">
                <a:tc>
                  <a:txBody>
                    <a:bodyPr/>
                    <a:lstStyle/>
                    <a:p>
                      <a:pPr algn="ctr">
                        <a:lnSpc>
                          <a:spcPct val="150000"/>
                        </a:lnSpc>
                        <a:spcAft>
                          <a:spcPts val="0"/>
                        </a:spcAft>
                        <a:tabLst>
                          <a:tab pos="450215" algn="l"/>
                        </a:tabLst>
                      </a:pPr>
                      <a:r>
                        <a:rPr lang="it-IT" sz="1000" b="0" i="1" dirty="0">
                          <a:effectLst/>
                          <a:latin typeface="Gill Sans MT" panose="020B0502020104020203" pitchFamily="34" charset="0"/>
                        </a:rPr>
                        <a:t>Benzene</a:t>
                      </a:r>
                      <a:endParaRPr lang="it-IT" sz="10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0.48</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0.0034</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57068975"/>
                  </a:ext>
                </a:extLst>
              </a:tr>
              <a:tr h="295588">
                <a:tc>
                  <a:txBody>
                    <a:bodyPr/>
                    <a:lstStyle/>
                    <a:p>
                      <a:pPr algn="ctr">
                        <a:lnSpc>
                          <a:spcPct val="150000"/>
                        </a:lnSpc>
                        <a:spcAft>
                          <a:spcPts val="0"/>
                        </a:spcAft>
                        <a:tabLst>
                          <a:tab pos="450215" algn="l"/>
                        </a:tabLst>
                      </a:pPr>
                      <a:r>
                        <a:rPr lang="it-IT" sz="1000" b="0" i="1" dirty="0">
                          <a:effectLst/>
                          <a:latin typeface="Gill Sans MT" panose="020B0502020104020203" pitchFamily="34" charset="0"/>
                        </a:rPr>
                        <a:t>PM10</a:t>
                      </a:r>
                      <a:endParaRPr lang="it-IT" sz="10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0.43</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0.0092</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1239138"/>
                  </a:ext>
                </a:extLst>
              </a:tr>
              <a:tr h="295588">
                <a:tc>
                  <a:txBody>
                    <a:bodyPr/>
                    <a:lstStyle/>
                    <a:p>
                      <a:pPr algn="ctr">
                        <a:lnSpc>
                          <a:spcPct val="150000"/>
                        </a:lnSpc>
                        <a:spcAft>
                          <a:spcPts val="0"/>
                        </a:spcAft>
                        <a:tabLst>
                          <a:tab pos="450215" algn="l"/>
                        </a:tabLst>
                      </a:pPr>
                      <a:r>
                        <a:rPr lang="it-IT" sz="1000" b="0" i="1" dirty="0">
                          <a:effectLst/>
                          <a:latin typeface="Gill Sans MT" panose="020B0502020104020203" pitchFamily="34" charset="0"/>
                        </a:rPr>
                        <a:t>PM2.5</a:t>
                      </a:r>
                      <a:endParaRPr lang="it-IT" sz="1000" b="0" i="1"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0.41</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450215" algn="l"/>
                        </a:tabLst>
                      </a:pPr>
                      <a:r>
                        <a:rPr lang="it-IT" sz="1000" dirty="0">
                          <a:effectLst/>
                          <a:latin typeface="Gill Sans MT" panose="020B0502020104020203" pitchFamily="34" charset="0"/>
                        </a:rPr>
                        <a:t>0.0133</a:t>
                      </a:r>
                      <a:endParaRPr lang="it-IT" sz="1000" dirty="0">
                        <a:effectLst/>
                        <a:latin typeface="Gill Sans MT" panose="020B0502020104020203"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35255823"/>
                  </a:ext>
                </a:extLst>
              </a:tr>
            </a:tbl>
          </a:graphicData>
        </a:graphic>
      </p:graphicFrame>
    </p:spTree>
    <p:extLst>
      <p:ext uri="{BB962C8B-B14F-4D97-AF65-F5344CB8AC3E}">
        <p14:creationId xmlns:p14="http://schemas.microsoft.com/office/powerpoint/2010/main" val="626531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E180ED6-AFB7-435E-A54E-BED28E07A035}"/>
              </a:ext>
            </a:extLst>
          </p:cNvPr>
          <p:cNvPicPr>
            <a:picLocks noChangeAspect="1"/>
          </p:cNvPicPr>
          <p:nvPr/>
        </p:nvPicPr>
        <p:blipFill rotWithShape="1">
          <a:blip r:embed="rId2">
            <a:extLst>
              <a:ext uri="{28A0092B-C50C-407E-A947-70E740481C1C}">
                <a14:useLocalDpi xmlns:a14="http://schemas.microsoft.com/office/drawing/2010/main" val="0"/>
              </a:ext>
            </a:extLst>
          </a:blip>
          <a:srcRect t="1509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LE CONCLUSIONI</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831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Conclusioni – analisi demografica</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lnSpcReduction="10000"/>
          </a:bodyPr>
          <a:lstStyle/>
          <a:p>
            <a:pPr marL="0" indent="0" algn="just">
              <a:buNone/>
            </a:pPr>
            <a:r>
              <a:rPr lang="it-IT" sz="2400" dirty="0">
                <a:latin typeface="Gill Sans Nova Light" panose="020B0302020104020203" pitchFamily="34" charset="0"/>
              </a:rPr>
              <a:t>Ciò che emerge dalle analisi è che il numero di ictus è in costante crescita negli ultimi anni, in linea con quanto confermano i trend nazionali ed internazionali, e si riscontra un’incidenza alle volte più che doppia nelle </a:t>
            </a:r>
            <a:r>
              <a:rPr lang="it-IT" sz="2400" b="1" dirty="0">
                <a:latin typeface="Gill Sans Nova Light" panose="020B0302020104020203" pitchFamily="34" charset="0"/>
              </a:rPr>
              <a:t>città maggiormente industrializzate</a:t>
            </a:r>
            <a:r>
              <a:rPr lang="it-IT" sz="2400" dirty="0">
                <a:latin typeface="Gill Sans Nova Light" panose="020B0302020104020203" pitchFamily="34" charset="0"/>
              </a:rPr>
              <a:t>. </a:t>
            </a:r>
          </a:p>
          <a:p>
            <a:pPr marL="0" indent="0" algn="just">
              <a:buNone/>
            </a:pPr>
            <a:r>
              <a:rPr lang="it-IT" sz="2400" dirty="0">
                <a:latin typeface="Gill Sans Nova Light" panose="020B0302020104020203" pitchFamily="34" charset="0"/>
              </a:rPr>
              <a:t>Gli </a:t>
            </a:r>
            <a:r>
              <a:rPr lang="it-IT" sz="2400" b="1" dirty="0">
                <a:latin typeface="Gill Sans Nova Light" panose="020B0302020104020203" pitchFamily="34" charset="0"/>
              </a:rPr>
              <a:t>uomini</a:t>
            </a:r>
            <a:r>
              <a:rPr lang="it-IT" sz="2400" dirty="0">
                <a:latin typeface="Gill Sans Nova Light" panose="020B0302020104020203" pitchFamily="34" charset="0"/>
              </a:rPr>
              <a:t> sembrano essere i più colpiti nella fascia d’età compresa tra i 48 e i 77 anni mentre a partire dai 78 anni in poi le </a:t>
            </a:r>
            <a:r>
              <a:rPr lang="it-IT" sz="2400" b="1" dirty="0">
                <a:latin typeface="Gill Sans Nova Light" panose="020B0302020104020203" pitchFamily="34" charset="0"/>
              </a:rPr>
              <a:t>donne</a:t>
            </a:r>
            <a:r>
              <a:rPr lang="it-IT" sz="2400" dirty="0">
                <a:latin typeface="Gill Sans Nova Light" panose="020B0302020104020203" pitchFamily="34" charset="0"/>
              </a:rPr>
              <a:t> fanno registrare il maggior numero di casi </a:t>
            </a:r>
          </a:p>
          <a:p>
            <a:pPr marL="0" indent="0" algn="just">
              <a:buNone/>
            </a:pPr>
            <a:endParaRPr lang="it-IT" sz="2400" dirty="0">
              <a:latin typeface="Gill Sans Nova Light" panose="020B0302020104020203" pitchFamily="34" charset="0"/>
            </a:endParaRPr>
          </a:p>
          <a:p>
            <a:pPr marL="0" indent="0" algn="just">
              <a:buNone/>
            </a:pPr>
            <a:r>
              <a:rPr lang="it-IT" sz="2400" dirty="0">
                <a:latin typeface="Gill Sans Nova Light" panose="020B0302020104020203" pitchFamily="34" charset="0"/>
              </a:rPr>
              <a:t>Per quanto riguarda i maschi, si osserva un picco di incidenza in corrispondenza della fascia d’età tra i 78 e gli 83 anni mentre la maggior parte dei casi ricade nel range 66 – 89 anni. La distribuzione relativa alle femmine mostra invece un picco associato al bin 84-89 anni, concentrando altresì la maggior parte dei casi nella macro-fascia 77 – 101 anni. In letteratura è nota la maggior incidenza associabile agli individui </a:t>
            </a:r>
            <a:r>
              <a:rPr lang="it-IT" sz="2400" b="1" dirty="0">
                <a:latin typeface="Gill Sans Nova Light" panose="020B0302020104020203" pitchFamily="34" charset="0"/>
              </a:rPr>
              <a:t>over 65</a:t>
            </a:r>
            <a:r>
              <a:rPr lang="it-IT" sz="2400" dirty="0">
                <a:latin typeface="Gill Sans Nova Light" panose="020B0302020104020203" pitchFamily="34" charset="0"/>
              </a:rPr>
              <a:t>, che come mostrano i grafici risultano effettivamente i più interessati dal fenomeno.</a:t>
            </a:r>
          </a:p>
        </p:txBody>
      </p:sp>
    </p:spTree>
    <p:extLst>
      <p:ext uri="{BB962C8B-B14F-4D97-AF65-F5344CB8AC3E}">
        <p14:creationId xmlns:p14="http://schemas.microsoft.com/office/powerpoint/2010/main" val="1181693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Conclusioni – analisi temporale</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fontScale="92500" lnSpcReduction="20000"/>
          </a:bodyPr>
          <a:lstStyle/>
          <a:p>
            <a:pPr marL="0" indent="0" algn="just">
              <a:buNone/>
            </a:pPr>
            <a:r>
              <a:rPr lang="it-IT" b="1" dirty="0">
                <a:latin typeface="Gill Sans Nova Light" panose="020B0302020104020203" pitchFamily="34" charset="0"/>
              </a:rPr>
              <a:t>L’analisi oraria </a:t>
            </a:r>
            <a:r>
              <a:rPr lang="it-IT" dirty="0">
                <a:latin typeface="Gill Sans Nova Light" panose="020B0302020104020203" pitchFamily="34" charset="0"/>
              </a:rPr>
              <a:t>mostra un evidente picco di interventi nelle prime ore della giornata, attribuibili verosimilmente alla scoperta dei sintomi di un ictus occorso durante la notte.</a:t>
            </a:r>
          </a:p>
          <a:p>
            <a:pPr marL="0" indent="0" algn="just">
              <a:buNone/>
            </a:pPr>
            <a:r>
              <a:rPr lang="it-IT" dirty="0">
                <a:latin typeface="Gill Sans Nova Light" panose="020B0302020104020203" pitchFamily="34" charset="0"/>
              </a:rPr>
              <a:t>L’informazione più interessante è forse quelle relativa al </a:t>
            </a:r>
            <a:r>
              <a:rPr lang="it-IT" b="1" dirty="0">
                <a:latin typeface="Gill Sans Nova Light" panose="020B0302020104020203" pitchFamily="34" charset="0"/>
              </a:rPr>
              <a:t>trend settimanale</a:t>
            </a:r>
            <a:r>
              <a:rPr lang="it-IT" dirty="0">
                <a:latin typeface="Gill Sans Nova Light" panose="020B0302020104020203" pitchFamily="34" charset="0"/>
              </a:rPr>
              <a:t>, che mostra un’incidenza superiore (8%) durante l’arco dei 5 giorni lavorativi piuttosto che nel weekend, segno che sussiste un fenomeno di base al quale si somma una componente più rilevante da ricercarsi all’interno dei luoghi e delle attività svolte nell’arco della settimana lavorativa. In merito a tale evidenza non si riscontrano tuttavia spiegazioni deducibili dai dati in possesso.</a:t>
            </a:r>
          </a:p>
          <a:p>
            <a:pPr marL="0" indent="0" algn="just">
              <a:buNone/>
            </a:pPr>
            <a:r>
              <a:rPr lang="it-IT" dirty="0">
                <a:latin typeface="Gill Sans Nova Light" panose="020B0302020104020203" pitchFamily="34" charset="0"/>
              </a:rPr>
              <a:t>La </a:t>
            </a:r>
            <a:r>
              <a:rPr lang="it-IT" b="1" dirty="0">
                <a:latin typeface="Gill Sans Nova Light" panose="020B0302020104020203" pitchFamily="34" charset="0"/>
              </a:rPr>
              <a:t>distribuzione annua </a:t>
            </a:r>
            <a:r>
              <a:rPr lang="it-IT" dirty="0">
                <a:latin typeface="Gill Sans Nova Light" panose="020B0302020104020203" pitchFamily="34" charset="0"/>
              </a:rPr>
              <a:t>del fenomeno vede una concentrazione di ictus superiore nei mesi più freddi e notoriamente più inquinati dell’anno e il trend sembra seguire quello vissuto dai principali fenomeni inquinanti, quali ossidi di azoto e particolato, attivi principalmente durante l’inverno a causa dell’inquinamento causato dal riscaldamento domestico e dal traffico urbano. </a:t>
            </a:r>
          </a:p>
          <a:p>
            <a:pPr marL="0" indent="0" algn="just">
              <a:buNone/>
            </a:pPr>
            <a:endParaRPr lang="it-IT" sz="2400" dirty="0">
              <a:latin typeface="Gill Sans Nova Light" panose="020B0302020104020203" pitchFamily="34" charset="0"/>
            </a:endParaRPr>
          </a:p>
        </p:txBody>
      </p:sp>
    </p:spTree>
    <p:extLst>
      <p:ext uri="{BB962C8B-B14F-4D97-AF65-F5344CB8AC3E}">
        <p14:creationId xmlns:p14="http://schemas.microsoft.com/office/powerpoint/2010/main" val="3392306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Conclusioni – analisi di correlazione</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fontScale="85000" lnSpcReduction="20000"/>
          </a:bodyPr>
          <a:lstStyle/>
          <a:p>
            <a:pPr marL="0" indent="0" algn="just">
              <a:buNone/>
            </a:pPr>
            <a:r>
              <a:rPr lang="it-IT" sz="2400" dirty="0">
                <a:latin typeface="Gill Sans Nova Light" panose="020B0302020104020203" pitchFamily="34" charset="0"/>
              </a:rPr>
              <a:t>Dal processo di analisi sono emerse correlazioni deboli riconducibili alle variabili indagate, con effetti valutati nella finestra temporale di 5 giorni normalmente proposta in letteratura. </a:t>
            </a:r>
          </a:p>
          <a:p>
            <a:pPr marL="0" indent="0" algn="just">
              <a:buNone/>
            </a:pPr>
            <a:r>
              <a:rPr lang="it-IT" sz="2400" dirty="0">
                <a:latin typeface="Gill Sans Nova Light" panose="020B0302020104020203" pitchFamily="34" charset="0"/>
              </a:rPr>
              <a:t>Ciò che si conclude da questo studio, tuttavia, è che la correlazione risulta tanto più forte quanto più è duratura l’esposizione agli inquinanti, segno che nel breve periodo il corpo umano sembri adattarsi alle condizioni ambientali in quanto le variazioni subitanee dei parametri considerati non sono in grado di giustificare l'insorgenza di ictus. Al contrario, nel lungo periodo i dati suggeriscono che </a:t>
            </a:r>
            <a:r>
              <a:rPr lang="it-IT" sz="2400" b="1" dirty="0">
                <a:latin typeface="Gill Sans Nova Light" panose="020B0302020104020203" pitchFamily="34" charset="0"/>
              </a:rPr>
              <a:t>l’esposizione continuata</a:t>
            </a:r>
            <a:r>
              <a:rPr lang="it-IT" sz="2400" dirty="0">
                <a:latin typeface="Gill Sans Nova Light" panose="020B0302020104020203" pitchFamily="34" charset="0"/>
              </a:rPr>
              <a:t> a certi valori dei parametri considerati possa portare all’insorgenza di episodi infiammatori che possono sfociare in arteriosclerosi e dunque portare all’ictus nei soggetti più vulnerabili.</a:t>
            </a:r>
          </a:p>
          <a:p>
            <a:pPr marL="0" indent="0" algn="just">
              <a:buNone/>
            </a:pPr>
            <a:endParaRPr lang="it-IT" sz="2400" dirty="0">
              <a:latin typeface="Gill Sans Nova Light" panose="020B0302020104020203" pitchFamily="34" charset="0"/>
            </a:endParaRPr>
          </a:p>
          <a:p>
            <a:pPr marL="0" indent="0" algn="just">
              <a:buNone/>
            </a:pPr>
            <a:r>
              <a:rPr lang="it-IT" sz="2400" dirty="0">
                <a:latin typeface="Gill Sans Nova Light" panose="020B0302020104020203" pitchFamily="34" charset="0"/>
              </a:rPr>
              <a:t>I dati ottenuti si mostrano in </a:t>
            </a:r>
            <a:r>
              <a:rPr lang="it-IT" sz="2400" b="1" dirty="0">
                <a:latin typeface="Gill Sans Nova Light" panose="020B0302020104020203" pitchFamily="34" charset="0"/>
              </a:rPr>
              <a:t>generale accordo </a:t>
            </a:r>
            <a:r>
              <a:rPr lang="it-IT" sz="2400" dirty="0">
                <a:latin typeface="Gill Sans Nova Light" panose="020B0302020104020203" pitchFamily="34" charset="0"/>
              </a:rPr>
              <a:t>con quanto noto in letteratura circa l’esistenza di una correlazione significativa con gli inquinanti generati dalla combustione, seppur tali effetti appaiano solo ampliando la finestra d’indagine fino al mese di tempo.</a:t>
            </a:r>
          </a:p>
          <a:p>
            <a:pPr marL="0" indent="0" algn="just">
              <a:buNone/>
            </a:pPr>
            <a:r>
              <a:rPr lang="it-IT" sz="2400" dirty="0">
                <a:latin typeface="Gill Sans Nova Light" panose="020B0302020104020203" pitchFamily="34" charset="0"/>
              </a:rPr>
              <a:t>Gli articoli pubblicati non riportano purtroppo i valori delle correlazioni individuate, rendendo di fatto impossibile ogni confronto. E’ lecito supporre, data l’eterogeneità delle variabili studiate, dei territori in cui gli studi sono stati condotti e dei risultati ottenuti, che </a:t>
            </a:r>
            <a:r>
              <a:rPr lang="it-IT" sz="2400" b="1" dirty="0">
                <a:latin typeface="Gill Sans Nova Light" panose="020B0302020104020203" pitchFamily="34" charset="0"/>
              </a:rPr>
              <a:t>ogni località geografica goda di condizioni ambientali uniche</a:t>
            </a:r>
            <a:r>
              <a:rPr lang="it-IT" sz="2400" dirty="0">
                <a:latin typeface="Gill Sans Nova Light" panose="020B0302020104020203" pitchFamily="34" charset="0"/>
              </a:rPr>
              <a:t>, il che avvalora la necessità di approfondire studi specifici come quello qui presentato, data l’impossibilità di trarre conclusioni che possano generalizzare il fenomeno.</a:t>
            </a:r>
          </a:p>
        </p:txBody>
      </p:sp>
    </p:spTree>
    <p:extLst>
      <p:ext uri="{BB962C8B-B14F-4D97-AF65-F5344CB8AC3E}">
        <p14:creationId xmlns:p14="http://schemas.microsoft.com/office/powerpoint/2010/main" val="2266444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Conclusioni – sviluppi futuri</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fontScale="85000" lnSpcReduction="10000"/>
          </a:bodyPr>
          <a:lstStyle/>
          <a:p>
            <a:pPr marL="0" indent="0" algn="just">
              <a:buNone/>
            </a:pPr>
            <a:r>
              <a:rPr lang="it-IT" sz="2000" dirty="0">
                <a:latin typeface="Gill Sans Nova Light" panose="020B0302020104020203" pitchFamily="34" charset="0"/>
              </a:rPr>
              <a:t>Emerge la necessità di poter associare ad ogni record un </a:t>
            </a:r>
            <a:r>
              <a:rPr lang="it-IT" sz="2000" b="1" dirty="0" err="1">
                <a:latin typeface="Gill Sans Nova Light" panose="020B0302020104020203" pitchFamily="34" charset="0"/>
              </a:rPr>
              <a:t>outcome</a:t>
            </a:r>
            <a:r>
              <a:rPr lang="it-IT" sz="2000" dirty="0">
                <a:latin typeface="Gill Sans Nova Light" panose="020B0302020104020203" pitchFamily="34" charset="0"/>
              </a:rPr>
              <a:t> post trattamento che consenta di identificare quali siano i metodi e i parametri che meglio possono modellare il fenomeno ictus allo scopo finale di poterne predire l’insorgenza in determinate categorie di soggetti. L’ipotesi al momento più indicativa è quella relativa alla località del fenomeno, circoscritto e caratteristico di aree verosimilmente omogenee sotto tutti i punti di vista: qualità della vita, inquinamento e stress giornaliero. In tal senso emergono alcuni limiti del framework presentato e inerenti per lo più alla natura delle informazioni trattati. </a:t>
            </a:r>
          </a:p>
          <a:p>
            <a:pPr marL="0" indent="0" algn="just">
              <a:buNone/>
            </a:pPr>
            <a:endParaRPr lang="it-IT" sz="2000" dirty="0">
              <a:latin typeface="Gill Sans Nova Light" panose="020B0302020104020203" pitchFamily="34" charset="0"/>
            </a:endParaRPr>
          </a:p>
          <a:p>
            <a:pPr marL="0" indent="0" algn="just">
              <a:buNone/>
            </a:pPr>
            <a:r>
              <a:rPr lang="it-IT" sz="2000" dirty="0">
                <a:latin typeface="Gill Sans Nova Light" panose="020B0302020104020203" pitchFamily="34" charset="0"/>
              </a:rPr>
              <a:t>Il </a:t>
            </a:r>
            <a:r>
              <a:rPr lang="it-IT" sz="2000" b="1" dirty="0">
                <a:latin typeface="Gill Sans Nova Light" panose="020B0302020104020203" pitchFamily="34" charset="0"/>
              </a:rPr>
              <a:t>posizionamento delle centraline</a:t>
            </a:r>
            <a:r>
              <a:rPr lang="it-IT" sz="2000" dirty="0">
                <a:latin typeface="Gill Sans Nova Light" panose="020B0302020104020203" pitchFamily="34" charset="0"/>
              </a:rPr>
              <a:t>, il loro numero e la tipologia di dati raccolti rappresentano al momento un ostacolo per lo svolgimento di un’analisi esaustiva su vasta scala che sia in grado di individuare queste aree omogenee del territorio.</a:t>
            </a:r>
          </a:p>
          <a:p>
            <a:pPr marL="0" indent="0" algn="just">
              <a:buNone/>
            </a:pPr>
            <a:endParaRPr lang="it-IT" sz="2000" dirty="0">
              <a:latin typeface="Gill Sans Nova Light" panose="020B0302020104020203" pitchFamily="34" charset="0"/>
            </a:endParaRPr>
          </a:p>
          <a:p>
            <a:pPr marL="0" indent="0" algn="just">
              <a:buNone/>
            </a:pPr>
            <a:r>
              <a:rPr lang="it-IT" sz="2000" dirty="0">
                <a:latin typeface="Gill Sans Nova Light" panose="020B0302020104020203" pitchFamily="34" charset="0"/>
              </a:rPr>
              <a:t>Un ulteriore aiuto nascerebbe dalla possibilità di </a:t>
            </a:r>
            <a:r>
              <a:rPr lang="it-IT" sz="2000" b="1" dirty="0">
                <a:latin typeface="Gill Sans Nova Light" panose="020B0302020104020203" pitchFamily="34" charset="0"/>
              </a:rPr>
              <a:t>monitorare un gruppo campione </a:t>
            </a:r>
            <a:r>
              <a:rPr lang="it-IT" sz="2000" dirty="0">
                <a:latin typeface="Gill Sans Nova Light" panose="020B0302020104020203" pitchFamily="34" charset="0"/>
              </a:rPr>
              <a:t>di individui misurandone i principali indici di stress, particolarmente elevato durante la settimana lavorativa e che potrebbe spiegare la maggior incidenza della patologia durante quei giorni, o di salute fisica (massa grassa, frequenza cardiaca e pressione sarebbero ottimi spunti da cui partire) tramite dispositivi economici e facilmente reperibili quali </a:t>
            </a:r>
            <a:r>
              <a:rPr lang="it-IT" sz="2000" dirty="0" err="1">
                <a:latin typeface="Gill Sans Nova Light" panose="020B0302020104020203" pitchFamily="34" charset="0"/>
              </a:rPr>
              <a:t>smart</a:t>
            </a:r>
            <a:r>
              <a:rPr lang="it-IT" sz="2000" dirty="0">
                <a:latin typeface="Gill Sans Nova Light" panose="020B0302020104020203" pitchFamily="34" charset="0"/>
              </a:rPr>
              <a:t> band o fitness tracker. </a:t>
            </a:r>
          </a:p>
          <a:p>
            <a:pPr marL="0" indent="0" algn="just">
              <a:buNone/>
            </a:pPr>
            <a:r>
              <a:rPr lang="it-IT" sz="2000" dirty="0">
                <a:latin typeface="Gill Sans Nova Light" panose="020B0302020104020203" pitchFamily="34" charset="0"/>
              </a:rPr>
              <a:t>Al momento mancano infatti informazioni a corredo dei dati nudi e crudi, senza le quali è difficile poter trarre delle conclusioni che siano esaustive e replicabili in altre parti del globo. </a:t>
            </a:r>
          </a:p>
        </p:txBody>
      </p:sp>
    </p:spTree>
    <p:extLst>
      <p:ext uri="{BB962C8B-B14F-4D97-AF65-F5344CB8AC3E}">
        <p14:creationId xmlns:p14="http://schemas.microsoft.com/office/powerpoint/2010/main" val="2659001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descr="Immagine che contiene edificio, esterni&#10;&#10;Descrizione generata automaticamente">
            <a:extLst>
              <a:ext uri="{FF2B5EF4-FFF2-40B4-BE49-F238E27FC236}">
                <a16:creationId xmlns:a16="http://schemas.microsoft.com/office/drawing/2014/main" id="{9A663134-F1F6-4F85-8BE2-806A706899F8}"/>
              </a:ext>
            </a:extLst>
          </p:cNvPr>
          <p:cNvPicPr>
            <a:picLocks noChangeAspect="1"/>
          </p:cNvPicPr>
          <p:nvPr/>
        </p:nvPicPr>
        <p:blipFill rotWithShape="1">
          <a:blip r:embed="rId2">
            <a:extLst>
              <a:ext uri="{28A0092B-C50C-407E-A947-70E740481C1C}">
                <a14:useLocalDpi xmlns:a14="http://schemas.microsoft.com/office/drawing/2010/main" val="0"/>
              </a:ext>
            </a:extLst>
          </a:blip>
          <a:srcRect t="20420" b="22234"/>
          <a:stretch/>
        </p:blipFill>
        <p:spPr>
          <a:xfrm>
            <a:off x="-1" y="10"/>
            <a:ext cx="12192001" cy="4666928"/>
          </a:xfrm>
          <a:prstGeom prst="rect">
            <a:avLst/>
          </a:prstGeom>
        </p:spPr>
      </p:pic>
      <p:pic>
        <p:nvPicPr>
          <p:cNvPr id="9" name="Picture 8">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val 10">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13608A24-2088-4172-86CD-FF1B46051566}"/>
              </a:ext>
            </a:extLst>
          </p:cNvPr>
          <p:cNvSpPr txBox="1"/>
          <p:nvPr/>
        </p:nvSpPr>
        <p:spPr>
          <a:xfrm>
            <a:off x="6470247" y="4551037"/>
            <a:ext cx="4926411" cy="1509935"/>
          </a:xfrm>
          <a:prstGeom prst="rect">
            <a:avLst/>
          </a:prstGeom>
        </p:spPr>
        <p:txBody>
          <a:bodyPr vert="horz" lIns="91440" tIns="45720" rIns="91440" bIns="45720" rtlCol="0" anchor="ctr">
            <a:normAutofit/>
          </a:bodyPr>
          <a:lstStyle/>
          <a:p>
            <a:pPr>
              <a:lnSpc>
                <a:spcPct val="90000"/>
              </a:lnSpc>
              <a:spcAft>
                <a:spcPts val="600"/>
              </a:spcAft>
            </a:pPr>
            <a:r>
              <a:rPr lang="en-US" dirty="0">
                <a:solidFill>
                  <a:srgbClr val="000000"/>
                </a:solidFill>
                <a:latin typeface="Gill Sans Nova Light" panose="020B0302020104020203" pitchFamily="34" charset="0"/>
              </a:rPr>
              <a:t>La </a:t>
            </a:r>
            <a:r>
              <a:rPr lang="en-US" dirty="0" err="1">
                <a:solidFill>
                  <a:srgbClr val="000000"/>
                </a:solidFill>
                <a:latin typeface="Gill Sans Nova Light" panose="020B0302020104020203" pitchFamily="34" charset="0"/>
              </a:rPr>
              <a:t>tesi</a:t>
            </a:r>
            <a:r>
              <a:rPr lang="en-US" dirty="0">
                <a:solidFill>
                  <a:srgbClr val="000000"/>
                </a:solidFill>
                <a:latin typeface="Gill Sans Nova Light" panose="020B0302020104020203" pitchFamily="34" charset="0"/>
              </a:rPr>
              <a:t> </a:t>
            </a:r>
            <a:r>
              <a:rPr lang="en-US" dirty="0" err="1">
                <a:solidFill>
                  <a:srgbClr val="000000"/>
                </a:solidFill>
                <a:latin typeface="Gill Sans Nova Light" panose="020B0302020104020203" pitchFamily="34" charset="0"/>
              </a:rPr>
              <a:t>completa</a:t>
            </a:r>
            <a:r>
              <a:rPr lang="en-US" dirty="0">
                <a:solidFill>
                  <a:srgbClr val="000000"/>
                </a:solidFill>
                <a:latin typeface="Gill Sans Nova Light" panose="020B0302020104020203" pitchFamily="34" charset="0"/>
              </a:rPr>
              <a:t> è </a:t>
            </a:r>
            <a:r>
              <a:rPr lang="en-US" dirty="0" err="1">
                <a:solidFill>
                  <a:srgbClr val="000000"/>
                </a:solidFill>
                <a:latin typeface="Gill Sans Nova Light" panose="020B0302020104020203" pitchFamily="34" charset="0"/>
              </a:rPr>
              <a:t>scaricabile</a:t>
            </a:r>
            <a:r>
              <a:rPr lang="en-US" dirty="0">
                <a:solidFill>
                  <a:srgbClr val="000000"/>
                </a:solidFill>
                <a:latin typeface="Gill Sans Nova Light" panose="020B0302020104020203" pitchFamily="34" charset="0"/>
              </a:rPr>
              <a:t> </a:t>
            </a:r>
            <a:r>
              <a:rPr lang="en-US" dirty="0" err="1">
                <a:solidFill>
                  <a:srgbClr val="000000"/>
                </a:solidFill>
                <a:latin typeface="Gill Sans Nova Light" panose="020B0302020104020203" pitchFamily="34" charset="0"/>
              </a:rPr>
              <a:t>all’indirizzo</a:t>
            </a:r>
            <a:r>
              <a:rPr lang="en-US" dirty="0">
                <a:solidFill>
                  <a:srgbClr val="000000"/>
                </a:solidFill>
                <a:latin typeface="Gill Sans Nova Light" panose="020B0302020104020203" pitchFamily="34" charset="0"/>
              </a:rPr>
              <a:t>:</a:t>
            </a:r>
          </a:p>
          <a:p>
            <a:pPr>
              <a:lnSpc>
                <a:spcPct val="90000"/>
              </a:lnSpc>
              <a:spcAft>
                <a:spcPts val="600"/>
              </a:spcAft>
            </a:pPr>
            <a:r>
              <a:rPr lang="en-US" dirty="0">
                <a:solidFill>
                  <a:srgbClr val="000000"/>
                </a:solidFill>
                <a:latin typeface="Gill Sans Nova Light" panose="020B0302020104020203" pitchFamily="34" charset="0"/>
                <a:hlinkClick r:id="rId4"/>
              </a:rPr>
              <a:t>https://bit.ly/2L9TYtS</a:t>
            </a:r>
            <a:endParaRPr lang="en-US" dirty="0">
              <a:solidFill>
                <a:srgbClr val="000000"/>
              </a:solidFill>
              <a:latin typeface="Gill Sans Nova Light" panose="020B0302020104020203" pitchFamily="34" charset="0"/>
            </a:endParaRPr>
          </a:p>
        </p:txBody>
      </p:sp>
    </p:spTree>
    <p:extLst>
      <p:ext uri="{BB962C8B-B14F-4D97-AF65-F5344CB8AC3E}">
        <p14:creationId xmlns:p14="http://schemas.microsoft.com/office/powerpoint/2010/main" val="187314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La componente innovativa</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lstStyle/>
          <a:p>
            <a:pPr marL="0" indent="0" algn="just">
              <a:buNone/>
            </a:pPr>
            <a:r>
              <a:rPr lang="it-IT" dirty="0">
                <a:latin typeface="Gill Sans Nova Light" panose="020B0302020104020203" pitchFamily="34" charset="0"/>
              </a:rPr>
              <a:t>L’analisi del fenomeno ictus in relazione a variabili atmosferiche ed agenti inquinanti non è nuova in letteratura ma in nessun caso è mai stata definita una procedura d’analisi che comprendesse informazioni territoriali nello studio dell’evento.</a:t>
            </a:r>
          </a:p>
          <a:p>
            <a:pPr marL="0" indent="0" algn="just">
              <a:buNone/>
            </a:pPr>
            <a:endParaRPr lang="it-IT" dirty="0">
              <a:latin typeface="Gill Sans Nova Light" panose="020B0302020104020203" pitchFamily="34" charset="0"/>
            </a:endParaRPr>
          </a:p>
          <a:p>
            <a:pPr marL="0" indent="0" algn="just">
              <a:buNone/>
            </a:pPr>
            <a:r>
              <a:rPr lang="it-IT" dirty="0">
                <a:latin typeface="Gill Sans Nova Light" panose="020B0302020104020203" pitchFamily="34" charset="0"/>
              </a:rPr>
              <a:t>Il framework proposto mira dunque a definire una procedura di analisi per eventi clinici geolocalizzati, che tenga in considerazione le peculiarità ambientali di ogni singola regione geografica.</a:t>
            </a:r>
          </a:p>
        </p:txBody>
      </p:sp>
    </p:spTree>
    <p:extLst>
      <p:ext uri="{BB962C8B-B14F-4D97-AF65-F5344CB8AC3E}">
        <p14:creationId xmlns:p14="http://schemas.microsoft.com/office/powerpoint/2010/main" val="144543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1E55988-FA7E-45BA-9976-024ECDAFBF63}"/>
              </a:ext>
            </a:extLst>
          </p:cNvPr>
          <p:cNvPicPr>
            <a:picLocks noChangeAspect="1"/>
          </p:cNvPicPr>
          <p:nvPr/>
        </p:nvPicPr>
        <p:blipFill rotWithShape="1">
          <a:blip r:embed="rId2">
            <a:extLst>
              <a:ext uri="{28A0092B-C50C-407E-A947-70E740481C1C}">
                <a14:useLocalDpi xmlns:a14="http://schemas.microsoft.com/office/drawing/2010/main" val="0"/>
              </a:ext>
            </a:extLst>
          </a:blip>
          <a:srcRect t="1415" b="13679"/>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L’ICTUS</a:t>
            </a:r>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365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L’ictus ischemico</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lstStyle/>
          <a:p>
            <a:pPr marL="0" indent="0" algn="just">
              <a:buNone/>
            </a:pPr>
            <a:r>
              <a:rPr lang="it-IT" dirty="0">
                <a:latin typeface="Gill Sans Nova Light" panose="020B0302020104020203" pitchFamily="34" charset="0"/>
              </a:rPr>
              <a:t>L’ictus ischemico è una malattia vascolare dovuta all’ostruzione di un vaso arterioso all’interno del cervello. L’evento è da attribuire alla formazione di un trombo sanguigno in seguito ad arteriosclerosi o embolia cardiaca.</a:t>
            </a:r>
          </a:p>
          <a:p>
            <a:pPr marL="0" indent="0" algn="just">
              <a:buNone/>
            </a:pPr>
            <a:endParaRPr lang="it-IT" dirty="0">
              <a:latin typeface="Gill Sans Nova Light" panose="020B0302020104020203" pitchFamily="34" charset="0"/>
            </a:endParaRPr>
          </a:p>
          <a:p>
            <a:pPr marL="0" indent="0" algn="just">
              <a:buNone/>
            </a:pPr>
            <a:r>
              <a:rPr lang="it-IT" dirty="0">
                <a:latin typeface="Gill Sans Nova Light" panose="020B0302020104020203" pitchFamily="34" charset="0"/>
              </a:rPr>
              <a:t>La patologia colpisce ogni anno circa 18.000 individui in Lombardia e nel 20% dei casi porta al decesso del paziente, che avviene in seguito alla cessazione delle funzioni di regolazione del cuore; l’origine di tale interruzione è da ricercarsi in una prolungata anossia cerebrale.</a:t>
            </a:r>
          </a:p>
        </p:txBody>
      </p:sp>
    </p:spTree>
    <p:extLst>
      <p:ext uri="{BB962C8B-B14F-4D97-AF65-F5344CB8AC3E}">
        <p14:creationId xmlns:p14="http://schemas.microsoft.com/office/powerpoint/2010/main" val="40232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Il protocollo di soccorso</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lstStyle/>
          <a:p>
            <a:pPr marL="0" indent="0" algn="just">
              <a:buNone/>
            </a:pPr>
            <a:r>
              <a:rPr lang="it-IT" dirty="0">
                <a:latin typeface="Gill Sans Nova Light" panose="020B0302020104020203" pitchFamily="34" charset="0"/>
              </a:rPr>
              <a:t>Il soccorso viene avviato inseguito alla ricezione di una chiamata al 112. Dopo aver visitato il paziente ed averne accertato i sintomi dell’ictus, i soccorritori dirigono la vittima alla </a:t>
            </a:r>
            <a:r>
              <a:rPr lang="it-IT" dirty="0" err="1">
                <a:latin typeface="Gill Sans Nova Light" panose="020B0302020104020203" pitchFamily="34" charset="0"/>
              </a:rPr>
              <a:t>Stroke</a:t>
            </a:r>
            <a:r>
              <a:rPr lang="it-IT" dirty="0">
                <a:latin typeface="Gill Sans Nova Light" panose="020B0302020104020203" pitchFamily="34" charset="0"/>
              </a:rPr>
              <a:t> Unit più vicina.</a:t>
            </a:r>
          </a:p>
          <a:p>
            <a:pPr marL="0" indent="0" algn="just">
              <a:buNone/>
            </a:pPr>
            <a:endParaRPr lang="it-IT" dirty="0">
              <a:latin typeface="Gill Sans Nova Light" panose="020B0302020104020203" pitchFamily="34" charset="0"/>
            </a:endParaRPr>
          </a:p>
          <a:p>
            <a:pPr marL="0" indent="0" algn="just">
              <a:buNone/>
            </a:pPr>
            <a:r>
              <a:rPr lang="it-IT" dirty="0">
                <a:latin typeface="Gill Sans Nova Light" panose="020B0302020104020203" pitchFamily="34" charset="0"/>
              </a:rPr>
              <a:t>Le </a:t>
            </a:r>
            <a:r>
              <a:rPr lang="it-IT" dirty="0" err="1">
                <a:latin typeface="Gill Sans Nova Light" panose="020B0302020104020203" pitchFamily="34" charset="0"/>
              </a:rPr>
              <a:t>Stroke</a:t>
            </a:r>
            <a:r>
              <a:rPr lang="it-IT" dirty="0">
                <a:latin typeface="Gill Sans Nova Light" panose="020B0302020104020203" pitchFamily="34" charset="0"/>
              </a:rPr>
              <a:t> Unit sono organizzate su due livelli:</a:t>
            </a:r>
          </a:p>
          <a:p>
            <a:pPr marL="0" indent="0" algn="just">
              <a:buNone/>
            </a:pPr>
            <a:endParaRPr lang="it-IT" dirty="0">
              <a:latin typeface="Gill Sans Nova Light" panose="020B0302020104020203" pitchFamily="34" charset="0"/>
            </a:endParaRPr>
          </a:p>
          <a:p>
            <a:pPr lvl="1" algn="just"/>
            <a:r>
              <a:rPr lang="it-IT" b="1" dirty="0">
                <a:latin typeface="Gill Sans Nova Light" panose="020B0302020104020203" pitchFamily="34" charset="0"/>
              </a:rPr>
              <a:t>II livello</a:t>
            </a:r>
            <a:r>
              <a:rPr lang="it-IT" dirty="0">
                <a:latin typeface="Gill Sans Nova Light" panose="020B0302020104020203" pitchFamily="34" charset="0"/>
              </a:rPr>
              <a:t>: somministrano la terapia fibrinolitica</a:t>
            </a:r>
          </a:p>
          <a:p>
            <a:pPr lvl="1" algn="just"/>
            <a:r>
              <a:rPr lang="it-IT" b="1" dirty="0">
                <a:latin typeface="Gill Sans Nova Light" panose="020B0302020104020203" pitchFamily="34" charset="0"/>
              </a:rPr>
              <a:t>III livello</a:t>
            </a:r>
            <a:r>
              <a:rPr lang="it-IT" dirty="0">
                <a:latin typeface="Gill Sans Nova Light" panose="020B0302020104020203" pitchFamily="34" charset="0"/>
              </a:rPr>
              <a:t>: provvedono all’asportazione meccanica del trombo</a:t>
            </a:r>
          </a:p>
        </p:txBody>
      </p:sp>
    </p:spTree>
    <p:extLst>
      <p:ext uri="{BB962C8B-B14F-4D97-AF65-F5344CB8AC3E}">
        <p14:creationId xmlns:p14="http://schemas.microsoft.com/office/powerpoint/2010/main" val="1966126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descr="Immagine che contiene esterni&#10;&#10;Descrizione generata automaticamente">
            <a:extLst>
              <a:ext uri="{FF2B5EF4-FFF2-40B4-BE49-F238E27FC236}">
                <a16:creationId xmlns:a16="http://schemas.microsoft.com/office/drawing/2014/main" id="{61E55988-FA7E-45BA-9976-024ECDAFBF63}"/>
              </a:ext>
            </a:extLst>
          </p:cNvPr>
          <p:cNvPicPr>
            <a:picLocks noChangeAspect="1"/>
          </p:cNvPicPr>
          <p:nvPr/>
        </p:nvPicPr>
        <p:blipFill rotWithShape="1">
          <a:blip r:embed="rId2">
            <a:extLst>
              <a:ext uri="{28A0092B-C50C-407E-A947-70E740481C1C}">
                <a14:useLocalDpi xmlns:a14="http://schemas.microsoft.com/office/drawing/2010/main" val="0"/>
              </a:ext>
            </a:extLst>
          </a:blip>
          <a:srcRect b="15414"/>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IL TERRITORIO</a:t>
            </a:r>
          </a:p>
        </p:txBody>
      </p:sp>
      <p:cxnSp>
        <p:nvCxnSpPr>
          <p:cNvPr id="30" name="Straight Connector 2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31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46DA-EE2A-416A-940A-036B55BE9815}"/>
              </a:ext>
            </a:extLst>
          </p:cNvPr>
          <p:cNvSpPr>
            <a:spLocks noGrp="1"/>
          </p:cNvSpPr>
          <p:nvPr>
            <p:ph type="title"/>
          </p:nvPr>
        </p:nvSpPr>
        <p:spPr>
          <a:xfrm>
            <a:off x="838200" y="365125"/>
            <a:ext cx="10515600" cy="1325563"/>
          </a:xfrm>
        </p:spPr>
        <p:txBody>
          <a:bodyPr/>
          <a:lstStyle/>
          <a:p>
            <a:r>
              <a:rPr lang="it-IT" dirty="0">
                <a:solidFill>
                  <a:schemeClr val="accent2">
                    <a:lumMod val="75000"/>
                  </a:schemeClr>
                </a:solidFill>
                <a:latin typeface="Gill Sans Nova Light" panose="020B0302020104020203" pitchFamily="34" charset="0"/>
              </a:rPr>
              <a:t>Il campionamento delle variabili ambientali</a:t>
            </a:r>
          </a:p>
        </p:txBody>
      </p:sp>
      <p:sp>
        <p:nvSpPr>
          <p:cNvPr id="5" name="Segnaposto contenuto 4">
            <a:extLst>
              <a:ext uri="{FF2B5EF4-FFF2-40B4-BE49-F238E27FC236}">
                <a16:creationId xmlns:a16="http://schemas.microsoft.com/office/drawing/2014/main" id="{C66142B0-8299-4611-BA28-A0C89134B605}"/>
              </a:ext>
            </a:extLst>
          </p:cNvPr>
          <p:cNvSpPr>
            <a:spLocks noGrp="1"/>
          </p:cNvSpPr>
          <p:nvPr>
            <p:ph idx="1"/>
          </p:nvPr>
        </p:nvSpPr>
        <p:spPr/>
        <p:txBody>
          <a:bodyPr>
            <a:normAutofit/>
          </a:bodyPr>
          <a:lstStyle/>
          <a:p>
            <a:pPr marL="0" indent="0" algn="just">
              <a:buNone/>
            </a:pPr>
            <a:r>
              <a:rPr lang="it-IT" dirty="0">
                <a:latin typeface="Gill Sans Nova Light" panose="020B0302020104020203" pitchFamily="34" charset="0"/>
              </a:rPr>
              <a:t>I rilevamenti dei fenomeni ambientali in Lombardia sono svolti mediante le centraline ARPA (Agenzia Regionale per la Protezione Ambientale). Queste centraline sono dislocate sul territorio regionale e consentono di monitorare in maniera costante i parametri di interesse tramite una moltitudine di sensori.</a:t>
            </a:r>
          </a:p>
        </p:txBody>
      </p:sp>
      <p:pic>
        <p:nvPicPr>
          <p:cNvPr id="4" name="Immagine 3" descr="Immagine che contiene testo, mappa&#10;&#10;Descrizione generata automaticamente">
            <a:extLst>
              <a:ext uri="{FF2B5EF4-FFF2-40B4-BE49-F238E27FC236}">
                <a16:creationId xmlns:a16="http://schemas.microsoft.com/office/drawing/2014/main" id="{41728CAE-78F7-4C06-A7DD-C1CE3C683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702" y="4001294"/>
            <a:ext cx="3380297" cy="2535223"/>
          </a:xfrm>
          <a:prstGeom prst="rect">
            <a:avLst/>
          </a:prstGeom>
        </p:spPr>
      </p:pic>
      <p:pic>
        <p:nvPicPr>
          <p:cNvPr id="6" name="Immagine 5" descr="Immagine che contiene cielo, esterni, via&#10;&#10;Descrizione generata automaticamente">
            <a:extLst>
              <a:ext uri="{FF2B5EF4-FFF2-40B4-BE49-F238E27FC236}">
                <a16:creationId xmlns:a16="http://schemas.microsoft.com/office/drawing/2014/main" id="{44BB1991-8399-4644-9E1F-C315ED70E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003" y="4047377"/>
            <a:ext cx="2912253" cy="2129586"/>
          </a:xfrm>
          <a:prstGeom prst="rect">
            <a:avLst/>
          </a:prstGeom>
        </p:spPr>
      </p:pic>
    </p:spTree>
    <p:extLst>
      <p:ext uri="{BB962C8B-B14F-4D97-AF65-F5344CB8AC3E}">
        <p14:creationId xmlns:p14="http://schemas.microsoft.com/office/powerpoint/2010/main" val="134515099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2382</Words>
  <Application>Microsoft Office PowerPoint</Application>
  <PresentationFormat>Widescreen</PresentationFormat>
  <Paragraphs>333</Paragraphs>
  <Slides>39</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39</vt:i4>
      </vt:variant>
    </vt:vector>
  </HeadingPairs>
  <TitlesOfParts>
    <vt:vector size="46" baseType="lpstr">
      <vt:lpstr>Arial</vt:lpstr>
      <vt:lpstr>Calibri</vt:lpstr>
      <vt:lpstr>Calibri Light</vt:lpstr>
      <vt:lpstr>Georgia</vt:lpstr>
      <vt:lpstr>Gill Sans MT</vt:lpstr>
      <vt:lpstr>Gill Sans Nova Light</vt:lpstr>
      <vt:lpstr>Tema di Office</vt:lpstr>
      <vt:lpstr>Sviluppo di un framework di Health Geomatics per la correlazione di variabili ambientali ed eventi clinici</vt:lpstr>
      <vt:lpstr>L’OBIETTIVO</vt:lpstr>
      <vt:lpstr>L’obiettivo</vt:lpstr>
      <vt:lpstr>La componente innovativa</vt:lpstr>
      <vt:lpstr>L’ICTUS</vt:lpstr>
      <vt:lpstr>L’ictus ischemico</vt:lpstr>
      <vt:lpstr>Il protocollo di soccorso</vt:lpstr>
      <vt:lpstr>IL TERRITORIO</vt:lpstr>
      <vt:lpstr>Il campionamento delle variabili ambientali</vt:lpstr>
      <vt:lpstr>Le interpolazioni e lo stato dell’arte</vt:lpstr>
      <vt:lpstr>Le differenze circostanziali</vt:lpstr>
      <vt:lpstr>Il modello di Kriging</vt:lpstr>
      <vt:lpstr>Generazione del semivariogramma e fitting del modello</vt:lpstr>
      <vt:lpstr>Generazione del modello - 1</vt:lpstr>
      <vt:lpstr>Generazione del modello - 2</vt:lpstr>
      <vt:lpstr>Interpolazione dei dati</vt:lpstr>
      <vt:lpstr>Validazione</vt:lpstr>
      <vt:lpstr>LA METODOLOGIA D’ANALISI</vt:lpstr>
      <vt:lpstr>La metodologia d’analisi</vt:lpstr>
      <vt:lpstr>Analisi demografica</vt:lpstr>
      <vt:lpstr>Analisi temporale</vt:lpstr>
      <vt:lpstr>Analisi di correlazione - 1</vt:lpstr>
      <vt:lpstr>Analisi di correlazione - 2</vt:lpstr>
      <vt:lpstr>I RISULTATI</vt:lpstr>
      <vt:lpstr>Analisi demografica – incidenza percentuale</vt:lpstr>
      <vt:lpstr>Analisi demografica – numero di casi per fascia d’età</vt:lpstr>
      <vt:lpstr>Analisi demografica – incidenza percentuale in base alla provincia</vt:lpstr>
      <vt:lpstr>Analisi temporale – trend orario</vt:lpstr>
      <vt:lpstr>Analisi temporale – trend giornaliero</vt:lpstr>
      <vt:lpstr>Analisi temporale – trend mensile</vt:lpstr>
      <vt:lpstr>Analisi di correlazione – valori subitanei</vt:lpstr>
      <vt:lpstr>Analisi di correlazione – valori giornalieri</vt:lpstr>
      <vt:lpstr>Analisi di correlazione – valori mensili</vt:lpstr>
      <vt:lpstr>LE CONCLUSIONI</vt:lpstr>
      <vt:lpstr>Conclusioni – analisi demografica</vt:lpstr>
      <vt:lpstr>Conclusioni – analisi temporale</vt:lpstr>
      <vt:lpstr>Conclusioni – analisi di correlazione</vt:lpstr>
      <vt:lpstr>Conclusioni – sviluppi futuri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Sviluppo di un framework di Health Geomatics per la correlazione di variabili ambientali ed eventi clinici</dc:title>
  <dc:creator>Davide Cattaneo</dc:creator>
  <cp:lastModifiedBy>Davide Cattaneo</cp:lastModifiedBy>
  <cp:revision>1</cp:revision>
  <dcterms:created xsi:type="dcterms:W3CDTF">2018-12-16T21:22:47Z</dcterms:created>
  <dcterms:modified xsi:type="dcterms:W3CDTF">2018-12-16T21:24:17Z</dcterms:modified>
</cp:coreProperties>
</file>